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 id="2147483648" r:id="rId5"/>
  </p:sldMasterIdLst>
  <p:notesMasterIdLst>
    <p:notesMasterId r:id="rId40"/>
  </p:notesMasterIdLst>
  <p:sldIdLst>
    <p:sldId id="256" r:id="rId6"/>
    <p:sldId id="364" r:id="rId7"/>
    <p:sldId id="259" r:id="rId8"/>
    <p:sldId id="311" r:id="rId9"/>
    <p:sldId id="352" r:id="rId10"/>
    <p:sldId id="350" r:id="rId11"/>
    <p:sldId id="348" r:id="rId12"/>
    <p:sldId id="347" r:id="rId13"/>
    <p:sldId id="258" r:id="rId14"/>
    <p:sldId id="263" r:id="rId15"/>
    <p:sldId id="344" r:id="rId16"/>
    <p:sldId id="267" r:id="rId17"/>
    <p:sldId id="313" r:id="rId18"/>
    <p:sldId id="335" r:id="rId19"/>
    <p:sldId id="355" r:id="rId20"/>
    <p:sldId id="330" r:id="rId21"/>
    <p:sldId id="326" r:id="rId22"/>
    <p:sldId id="360" r:id="rId23"/>
    <p:sldId id="362" r:id="rId24"/>
    <p:sldId id="358" r:id="rId25"/>
    <p:sldId id="359" r:id="rId26"/>
    <p:sldId id="329" r:id="rId27"/>
    <p:sldId id="361" r:id="rId28"/>
    <p:sldId id="356" r:id="rId29"/>
    <p:sldId id="308" r:id="rId30"/>
    <p:sldId id="318" r:id="rId31"/>
    <p:sldId id="316" r:id="rId32"/>
    <p:sldId id="317" r:id="rId33"/>
    <p:sldId id="363" r:id="rId34"/>
    <p:sldId id="357" r:id="rId35"/>
    <p:sldId id="305" r:id="rId36"/>
    <p:sldId id="288" r:id="rId37"/>
    <p:sldId id="310" r:id="rId38"/>
    <p:sldId id="270"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0p3p4l52QApE6EptSwoViA==" hashData="mAGftTxP8MOC8KaKoMKHWAf2xB4blMiQ11uutRWl5EB9iH+Y2+PFXgm88Xptglv30do9yOsI4rtnuPZDkmsK8g=="/>
  <p:extLst>
    <p:ext uri="{521415D9-36F7-43E2-AB2F-B90AF26B5E84}">
      <p14:sectionLst xmlns:p14="http://schemas.microsoft.com/office/powerpoint/2010/main">
        <p14:section name="Introduction" id="{EFFE3E3C-BA52-4764-A324-A6E4E5199D80}">
          <p14:sldIdLst>
            <p14:sldId id="256"/>
            <p14:sldId id="364"/>
          </p14:sldIdLst>
        </p14:section>
        <p14:section name="Overview &amp; objectives" id="{2AF4E993-76CA-47AF-9ECD-5BB738C138EE}">
          <p14:sldIdLst>
            <p14:sldId id="259"/>
            <p14:sldId id="311"/>
          </p14:sldIdLst>
        </p14:section>
        <p14:section name="Part I" id="{AAC44846-4E9E-481D-AD2E-FDCE4F0F1F1E}">
          <p14:sldIdLst>
            <p14:sldId id="352"/>
            <p14:sldId id="350"/>
            <p14:sldId id="348"/>
            <p14:sldId id="347"/>
            <p14:sldId id="258"/>
            <p14:sldId id="263"/>
            <p14:sldId id="344"/>
            <p14:sldId id="267"/>
            <p14:sldId id="313"/>
            <p14:sldId id="335"/>
            <p14:sldId id="355"/>
          </p14:sldIdLst>
        </p14:section>
        <p14:section name="Part II" id="{197C6707-7918-4D3D-96B3-43AB5EA18B73}">
          <p14:sldIdLst>
            <p14:sldId id="330"/>
            <p14:sldId id="326"/>
            <p14:sldId id="360"/>
            <p14:sldId id="362"/>
            <p14:sldId id="358"/>
            <p14:sldId id="359"/>
            <p14:sldId id="329"/>
            <p14:sldId id="361"/>
            <p14:sldId id="356"/>
          </p14:sldIdLst>
        </p14:section>
        <p14:section name="Part III" id="{35066947-EAE5-43C6-969B-B82AA13639D0}">
          <p14:sldIdLst>
            <p14:sldId id="308"/>
            <p14:sldId id="318"/>
            <p14:sldId id="316"/>
            <p14:sldId id="317"/>
            <p14:sldId id="363"/>
            <p14:sldId id="357"/>
          </p14:sldIdLst>
        </p14:section>
        <p14:section name="Summary &amp; Take home messages" id="{B09160E1-5B7E-4F9B-98D4-2EAEE74822BC}">
          <p14:sldIdLst>
            <p14:sldId id="305"/>
          </p14:sldIdLst>
        </p14:section>
        <p14:section name="Further reading &amp; next steps" id="{8733404B-67AE-41D0-A42D-A87AC23D758E}">
          <p14:sldIdLst>
            <p14:sldId id="288"/>
            <p14:sldId id="310"/>
            <p14:sldId id="270"/>
          </p14:sldIdLst>
        </p14:section>
      </p14:sectionLst>
    </p:ext>
    <p:ext uri="{EFAFB233-063F-42B5-8137-9DF3F51BA10A}">
      <p15:sldGuideLst xmlns:p15="http://schemas.microsoft.com/office/powerpoint/2012/main">
        <p15:guide id="1" orient="horz" pos="3566"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AD1AAC8-AED0-1BBF-31BC-71D3ED83267C}" name="Esmee Kooijman" initials="EK" userId="S::kooijmae@tcd.ie::b899e8fb-b3e5-4e16-a4fd-b1ceffd7514c" providerId="AD"/>
  <p188:author id="{45594ED1-B45C-2C55-4A8F-E133AF2BBFED}" name="s.yasukawa" initials="s." userId="S::s.yasukawa_unesco.org#ext#@liveunibo.onmicrosoft.com::d48461cd-6a13-42ca-aadf-f87e2c11af56" providerId="AD"/>
  <p188:author id="{8BDE91D5-1A70-FE78-FD88-26AB7553B2CF}" name="esmeekooijman@gmail.com" initials="es" userId="S::esmeekooijman_gmail.com#ext#@liveunibo.onmicrosoft.com::b24d9cb8-400c-4fe0-b66a-75e09a4db6df"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97737"/>
    <a:srgbClr val="CD3232"/>
    <a:srgbClr val="5DD38E"/>
    <a:srgbClr val="F4993E"/>
    <a:srgbClr val="B7B7B7"/>
    <a:srgbClr val="3C78D8"/>
    <a:srgbClr val="A0A6AA"/>
    <a:srgbClr val="EFF8FA"/>
    <a:srgbClr val="8DC548"/>
    <a:srgbClr val="FAAF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85"/>
    <p:restoredTop sz="66616"/>
  </p:normalViewPr>
  <p:slideViewPr>
    <p:cSldViewPr snapToGrid="0">
      <p:cViewPr varScale="1">
        <p:scale>
          <a:sx n="73" d="100"/>
          <a:sy n="73" d="100"/>
        </p:scale>
        <p:origin x="1888" y="184"/>
      </p:cViewPr>
      <p:guideLst>
        <p:guide orient="horz" pos="3566"/>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E89360-698C-C344-89AB-D491B6B45407}" type="doc">
      <dgm:prSet loTypeId="urn:microsoft.com/office/officeart/2008/layout/VerticalCurvedList" loCatId="" qsTypeId="urn:microsoft.com/office/officeart/2005/8/quickstyle/simple1" qsCatId="simple" csTypeId="urn:microsoft.com/office/officeart/2005/8/colors/colorful4" csCatId="colorful" phldr="1"/>
      <dgm:spPr/>
      <dgm:t>
        <a:bodyPr/>
        <a:lstStyle/>
        <a:p>
          <a:endParaRPr lang="en-GB"/>
        </a:p>
      </dgm:t>
    </dgm:pt>
    <dgm:pt modelId="{887D597B-1465-CF4B-B5D5-A4EB8BF53F47}">
      <dgm:prSet phldrT="[Text]"/>
      <dgm:spPr/>
      <dgm:t>
        <a:bodyPr/>
        <a:lstStyle/>
        <a:p>
          <a:r>
            <a:rPr lang="en-GB" dirty="0"/>
            <a:t>Biodiversity Protection</a:t>
          </a:r>
        </a:p>
      </dgm:t>
    </dgm:pt>
    <dgm:pt modelId="{55423FA2-715F-E044-938F-B597B3ABF4E6}" type="parTrans" cxnId="{00B1D4A1-A22F-F642-A8E9-AE95272AFCEF}">
      <dgm:prSet/>
      <dgm:spPr/>
      <dgm:t>
        <a:bodyPr/>
        <a:lstStyle/>
        <a:p>
          <a:endParaRPr lang="en-GB"/>
        </a:p>
      </dgm:t>
    </dgm:pt>
    <dgm:pt modelId="{B490E1CC-C47C-6C4D-8F5C-D700ADFB7597}" type="sibTrans" cxnId="{00B1D4A1-A22F-F642-A8E9-AE95272AFCEF}">
      <dgm:prSet/>
      <dgm:spPr/>
      <dgm:t>
        <a:bodyPr/>
        <a:lstStyle/>
        <a:p>
          <a:endParaRPr lang="en-GB"/>
        </a:p>
      </dgm:t>
    </dgm:pt>
    <dgm:pt modelId="{3B107693-6291-6349-A240-D1112233D2A5}">
      <dgm:prSet phldrT="[Text]"/>
      <dgm:spPr/>
      <dgm:t>
        <a:bodyPr/>
        <a:lstStyle/>
        <a:p>
          <a:r>
            <a:rPr lang="en-GB" dirty="0"/>
            <a:t>Ecosystem Management</a:t>
          </a:r>
        </a:p>
      </dgm:t>
    </dgm:pt>
    <dgm:pt modelId="{C4F464EF-7768-7C45-A1DF-8C673F58379E}" type="parTrans" cxnId="{91BB9948-9E75-5F41-BCF7-9B850237645C}">
      <dgm:prSet/>
      <dgm:spPr/>
      <dgm:t>
        <a:bodyPr/>
        <a:lstStyle/>
        <a:p>
          <a:endParaRPr lang="en-GB"/>
        </a:p>
      </dgm:t>
    </dgm:pt>
    <dgm:pt modelId="{58DD9799-D627-B54E-B103-7E64385B43B0}" type="sibTrans" cxnId="{91BB9948-9E75-5F41-BCF7-9B850237645C}">
      <dgm:prSet/>
      <dgm:spPr/>
      <dgm:t>
        <a:bodyPr/>
        <a:lstStyle/>
        <a:p>
          <a:endParaRPr lang="en-GB"/>
        </a:p>
      </dgm:t>
    </dgm:pt>
    <dgm:pt modelId="{BB569325-8A9A-984D-9BB0-63339EA117B7}">
      <dgm:prSet phldrT="[Text]"/>
      <dgm:spPr/>
      <dgm:t>
        <a:bodyPr/>
        <a:lstStyle/>
        <a:p>
          <a:r>
            <a:rPr lang="en-GB" dirty="0"/>
            <a:t>Waste Management</a:t>
          </a:r>
        </a:p>
      </dgm:t>
    </dgm:pt>
    <dgm:pt modelId="{6C1962AA-20AF-8448-AF35-2B84315D8872}" type="parTrans" cxnId="{EA9FCF1F-1975-E64F-A5F6-65203329C8C3}">
      <dgm:prSet/>
      <dgm:spPr/>
      <dgm:t>
        <a:bodyPr/>
        <a:lstStyle/>
        <a:p>
          <a:endParaRPr lang="en-GB"/>
        </a:p>
      </dgm:t>
    </dgm:pt>
    <dgm:pt modelId="{45F29982-60EB-4748-A506-2D9D216B90D2}" type="sibTrans" cxnId="{EA9FCF1F-1975-E64F-A5F6-65203329C8C3}">
      <dgm:prSet/>
      <dgm:spPr/>
      <dgm:t>
        <a:bodyPr/>
        <a:lstStyle/>
        <a:p>
          <a:endParaRPr lang="en-GB"/>
        </a:p>
      </dgm:t>
    </dgm:pt>
    <dgm:pt modelId="{C066E6AF-EE66-5848-B4E6-98B49550EF06}">
      <dgm:prSet phldrT="[Text]"/>
      <dgm:spPr/>
      <dgm:t>
        <a:bodyPr/>
        <a:lstStyle/>
        <a:p>
          <a:r>
            <a:rPr lang="en-GB" dirty="0"/>
            <a:t>Natural Resources Protection</a:t>
          </a:r>
        </a:p>
      </dgm:t>
    </dgm:pt>
    <dgm:pt modelId="{EF7B3D6F-25FB-A14D-B8AB-0F07A5798805}" type="parTrans" cxnId="{A8DE8092-B8D0-0E48-A7A4-CDAF1CCE64D8}">
      <dgm:prSet/>
      <dgm:spPr/>
      <dgm:t>
        <a:bodyPr/>
        <a:lstStyle/>
        <a:p>
          <a:endParaRPr lang="en-GB"/>
        </a:p>
      </dgm:t>
    </dgm:pt>
    <dgm:pt modelId="{D084791C-53A5-084F-9D6D-9A89BE721AF9}" type="sibTrans" cxnId="{A8DE8092-B8D0-0E48-A7A4-CDAF1CCE64D8}">
      <dgm:prSet/>
      <dgm:spPr/>
      <dgm:t>
        <a:bodyPr/>
        <a:lstStyle/>
        <a:p>
          <a:endParaRPr lang="en-GB"/>
        </a:p>
      </dgm:t>
    </dgm:pt>
    <dgm:pt modelId="{AEB878F8-ACF2-C144-90BD-7B65AB55B740}">
      <dgm:prSet phldrT="[Text]"/>
      <dgm:spPr/>
      <dgm:t>
        <a:bodyPr/>
        <a:lstStyle/>
        <a:p>
          <a:r>
            <a:rPr lang="en-GB" dirty="0"/>
            <a:t>Air &amp; Water Quality Control</a:t>
          </a:r>
        </a:p>
      </dgm:t>
    </dgm:pt>
    <dgm:pt modelId="{447BC8D9-07D1-6B48-8EC8-DE774E4E4708}" type="parTrans" cxnId="{7DC095DD-0344-F849-8030-DB877680E039}">
      <dgm:prSet/>
      <dgm:spPr/>
      <dgm:t>
        <a:bodyPr/>
        <a:lstStyle/>
        <a:p>
          <a:endParaRPr lang="en-GB"/>
        </a:p>
      </dgm:t>
    </dgm:pt>
    <dgm:pt modelId="{A5612E1F-3F0D-3C4F-991C-19B035A1998B}" type="sibTrans" cxnId="{7DC095DD-0344-F849-8030-DB877680E039}">
      <dgm:prSet/>
      <dgm:spPr/>
      <dgm:t>
        <a:bodyPr/>
        <a:lstStyle/>
        <a:p>
          <a:endParaRPr lang="en-GB"/>
        </a:p>
      </dgm:t>
    </dgm:pt>
    <dgm:pt modelId="{7A9E4B42-B6A0-4845-9FBE-7CF1BF057F0D}" type="pres">
      <dgm:prSet presAssocID="{8CE89360-698C-C344-89AB-D491B6B45407}" presName="Name0" presStyleCnt="0">
        <dgm:presLayoutVars>
          <dgm:chMax val="7"/>
          <dgm:chPref val="7"/>
          <dgm:dir/>
        </dgm:presLayoutVars>
      </dgm:prSet>
      <dgm:spPr/>
    </dgm:pt>
    <dgm:pt modelId="{88C8CDC2-DB3C-0A4B-AA1F-1DC62E3E4363}" type="pres">
      <dgm:prSet presAssocID="{8CE89360-698C-C344-89AB-D491B6B45407}" presName="Name1" presStyleCnt="0"/>
      <dgm:spPr/>
    </dgm:pt>
    <dgm:pt modelId="{DCDDA096-A388-C746-9226-3D2644D16007}" type="pres">
      <dgm:prSet presAssocID="{8CE89360-698C-C344-89AB-D491B6B45407}" presName="cycle" presStyleCnt="0"/>
      <dgm:spPr/>
    </dgm:pt>
    <dgm:pt modelId="{0910ADBA-5735-2E46-A841-14A3A09E52DB}" type="pres">
      <dgm:prSet presAssocID="{8CE89360-698C-C344-89AB-D491B6B45407}" presName="srcNode" presStyleLbl="node1" presStyleIdx="0" presStyleCnt="5"/>
      <dgm:spPr/>
    </dgm:pt>
    <dgm:pt modelId="{F41C4AAD-48BE-B140-9BB3-931D38067400}" type="pres">
      <dgm:prSet presAssocID="{8CE89360-698C-C344-89AB-D491B6B45407}" presName="conn" presStyleLbl="parChTrans1D2" presStyleIdx="0" presStyleCnt="1"/>
      <dgm:spPr/>
    </dgm:pt>
    <dgm:pt modelId="{BD02710F-BBE9-1D41-B465-39D3335B39FB}" type="pres">
      <dgm:prSet presAssocID="{8CE89360-698C-C344-89AB-D491B6B45407}" presName="extraNode" presStyleLbl="node1" presStyleIdx="0" presStyleCnt="5"/>
      <dgm:spPr/>
    </dgm:pt>
    <dgm:pt modelId="{692FD9D3-4B56-4340-B6FE-3B044886688B}" type="pres">
      <dgm:prSet presAssocID="{8CE89360-698C-C344-89AB-D491B6B45407}" presName="dstNode" presStyleLbl="node1" presStyleIdx="0" presStyleCnt="5"/>
      <dgm:spPr/>
    </dgm:pt>
    <dgm:pt modelId="{12007D51-DC2D-8640-8AD0-69308DD4921E}" type="pres">
      <dgm:prSet presAssocID="{887D597B-1465-CF4B-B5D5-A4EB8BF53F47}" presName="text_1" presStyleLbl="node1" presStyleIdx="0" presStyleCnt="5">
        <dgm:presLayoutVars>
          <dgm:bulletEnabled val="1"/>
        </dgm:presLayoutVars>
      </dgm:prSet>
      <dgm:spPr/>
    </dgm:pt>
    <dgm:pt modelId="{DE9AC27C-598C-F448-8053-6CD0CA2F1D85}" type="pres">
      <dgm:prSet presAssocID="{887D597B-1465-CF4B-B5D5-A4EB8BF53F47}" presName="accent_1" presStyleCnt="0"/>
      <dgm:spPr/>
    </dgm:pt>
    <dgm:pt modelId="{F20C4483-6875-6948-BB71-976EA5C8BBFF}" type="pres">
      <dgm:prSet presAssocID="{887D597B-1465-CF4B-B5D5-A4EB8BF53F47}" presName="accentRepeatNode" presStyleLbl="solidFgAcc1" presStyleIdx="0" presStyleCnt="5"/>
      <dgm:spPr/>
    </dgm:pt>
    <dgm:pt modelId="{E3D434CE-E958-374D-9B7A-9288F8D61CA8}" type="pres">
      <dgm:prSet presAssocID="{3B107693-6291-6349-A240-D1112233D2A5}" presName="text_2" presStyleLbl="node1" presStyleIdx="1" presStyleCnt="5">
        <dgm:presLayoutVars>
          <dgm:bulletEnabled val="1"/>
        </dgm:presLayoutVars>
      </dgm:prSet>
      <dgm:spPr/>
    </dgm:pt>
    <dgm:pt modelId="{8706E54E-0D19-9E48-81B1-5C7FC5C4062F}" type="pres">
      <dgm:prSet presAssocID="{3B107693-6291-6349-A240-D1112233D2A5}" presName="accent_2" presStyleCnt="0"/>
      <dgm:spPr/>
    </dgm:pt>
    <dgm:pt modelId="{1C91B8CF-84AA-0743-9196-014E0571AB53}" type="pres">
      <dgm:prSet presAssocID="{3B107693-6291-6349-A240-D1112233D2A5}" presName="accentRepeatNode" presStyleLbl="solidFgAcc1" presStyleIdx="1" presStyleCnt="5"/>
      <dgm:spPr/>
    </dgm:pt>
    <dgm:pt modelId="{AF12CB3B-E749-7247-92A2-040FC2FD28A6}" type="pres">
      <dgm:prSet presAssocID="{BB569325-8A9A-984D-9BB0-63339EA117B7}" presName="text_3" presStyleLbl="node1" presStyleIdx="2" presStyleCnt="5">
        <dgm:presLayoutVars>
          <dgm:bulletEnabled val="1"/>
        </dgm:presLayoutVars>
      </dgm:prSet>
      <dgm:spPr/>
    </dgm:pt>
    <dgm:pt modelId="{625094DF-7C5F-4E4B-8A03-06EC51A4E9F9}" type="pres">
      <dgm:prSet presAssocID="{BB569325-8A9A-984D-9BB0-63339EA117B7}" presName="accent_3" presStyleCnt="0"/>
      <dgm:spPr/>
    </dgm:pt>
    <dgm:pt modelId="{3FF57811-43EB-8E4D-8954-356846C765EC}" type="pres">
      <dgm:prSet presAssocID="{BB569325-8A9A-984D-9BB0-63339EA117B7}" presName="accentRepeatNode" presStyleLbl="solidFgAcc1" presStyleIdx="2" presStyleCnt="5"/>
      <dgm:spPr/>
    </dgm:pt>
    <dgm:pt modelId="{E7265568-F6BE-7844-B4F7-0932B1362CFF}" type="pres">
      <dgm:prSet presAssocID="{C066E6AF-EE66-5848-B4E6-98B49550EF06}" presName="text_4" presStyleLbl="node1" presStyleIdx="3" presStyleCnt="5">
        <dgm:presLayoutVars>
          <dgm:bulletEnabled val="1"/>
        </dgm:presLayoutVars>
      </dgm:prSet>
      <dgm:spPr/>
    </dgm:pt>
    <dgm:pt modelId="{9B9E7B90-5C02-0E43-8A32-98557F491CBD}" type="pres">
      <dgm:prSet presAssocID="{C066E6AF-EE66-5848-B4E6-98B49550EF06}" presName="accent_4" presStyleCnt="0"/>
      <dgm:spPr/>
    </dgm:pt>
    <dgm:pt modelId="{315FDF54-0675-DA4E-974F-49D6B38E2726}" type="pres">
      <dgm:prSet presAssocID="{C066E6AF-EE66-5848-B4E6-98B49550EF06}" presName="accentRepeatNode" presStyleLbl="solidFgAcc1" presStyleIdx="3" presStyleCnt="5"/>
      <dgm:spPr/>
    </dgm:pt>
    <dgm:pt modelId="{3C2C64A7-F1A6-A448-A342-0AE291726C54}" type="pres">
      <dgm:prSet presAssocID="{AEB878F8-ACF2-C144-90BD-7B65AB55B740}" presName="text_5" presStyleLbl="node1" presStyleIdx="4" presStyleCnt="5">
        <dgm:presLayoutVars>
          <dgm:bulletEnabled val="1"/>
        </dgm:presLayoutVars>
      </dgm:prSet>
      <dgm:spPr/>
    </dgm:pt>
    <dgm:pt modelId="{15CEE311-89D4-0249-83C1-9BEC482F2F89}" type="pres">
      <dgm:prSet presAssocID="{AEB878F8-ACF2-C144-90BD-7B65AB55B740}" presName="accent_5" presStyleCnt="0"/>
      <dgm:spPr/>
    </dgm:pt>
    <dgm:pt modelId="{8E1BB59F-8D67-1D41-9A91-047A10BB0E5A}" type="pres">
      <dgm:prSet presAssocID="{AEB878F8-ACF2-C144-90BD-7B65AB55B740}" presName="accentRepeatNode" presStyleLbl="solidFgAcc1" presStyleIdx="4" presStyleCnt="5"/>
      <dgm:spPr/>
    </dgm:pt>
  </dgm:ptLst>
  <dgm:cxnLst>
    <dgm:cxn modelId="{EA9FCF1F-1975-E64F-A5F6-65203329C8C3}" srcId="{8CE89360-698C-C344-89AB-D491B6B45407}" destId="{BB569325-8A9A-984D-9BB0-63339EA117B7}" srcOrd="2" destOrd="0" parTransId="{6C1962AA-20AF-8448-AF35-2B84315D8872}" sibTransId="{45F29982-60EB-4748-A506-2D9D216B90D2}"/>
    <dgm:cxn modelId="{91BB9948-9E75-5F41-BCF7-9B850237645C}" srcId="{8CE89360-698C-C344-89AB-D491B6B45407}" destId="{3B107693-6291-6349-A240-D1112233D2A5}" srcOrd="1" destOrd="0" parTransId="{C4F464EF-7768-7C45-A1DF-8C673F58379E}" sibTransId="{58DD9799-D627-B54E-B103-7E64385B43B0}"/>
    <dgm:cxn modelId="{829DC74E-4890-0541-BDF5-0CC5715A94C8}" type="presOf" srcId="{BB569325-8A9A-984D-9BB0-63339EA117B7}" destId="{AF12CB3B-E749-7247-92A2-040FC2FD28A6}" srcOrd="0" destOrd="0" presId="urn:microsoft.com/office/officeart/2008/layout/VerticalCurvedList"/>
    <dgm:cxn modelId="{92CF4D69-44A2-7B4C-A3B5-9BE4486FD8C1}" type="presOf" srcId="{887D597B-1465-CF4B-B5D5-A4EB8BF53F47}" destId="{12007D51-DC2D-8640-8AD0-69308DD4921E}" srcOrd="0" destOrd="0" presId="urn:microsoft.com/office/officeart/2008/layout/VerticalCurvedList"/>
    <dgm:cxn modelId="{DD141D88-136A-B64A-9C0A-0C32A8229BD0}" type="presOf" srcId="{8CE89360-698C-C344-89AB-D491B6B45407}" destId="{7A9E4B42-B6A0-4845-9FBE-7CF1BF057F0D}" srcOrd="0" destOrd="0" presId="urn:microsoft.com/office/officeart/2008/layout/VerticalCurvedList"/>
    <dgm:cxn modelId="{A6C0FD8C-6629-6842-9CA2-5C3AEE2025D4}" type="presOf" srcId="{B490E1CC-C47C-6C4D-8F5C-D700ADFB7597}" destId="{F41C4AAD-48BE-B140-9BB3-931D38067400}" srcOrd="0" destOrd="0" presId="urn:microsoft.com/office/officeart/2008/layout/VerticalCurvedList"/>
    <dgm:cxn modelId="{A8DE8092-B8D0-0E48-A7A4-CDAF1CCE64D8}" srcId="{8CE89360-698C-C344-89AB-D491B6B45407}" destId="{C066E6AF-EE66-5848-B4E6-98B49550EF06}" srcOrd="3" destOrd="0" parTransId="{EF7B3D6F-25FB-A14D-B8AB-0F07A5798805}" sibTransId="{D084791C-53A5-084F-9D6D-9A89BE721AF9}"/>
    <dgm:cxn modelId="{00B1D4A1-A22F-F642-A8E9-AE95272AFCEF}" srcId="{8CE89360-698C-C344-89AB-D491B6B45407}" destId="{887D597B-1465-CF4B-B5D5-A4EB8BF53F47}" srcOrd="0" destOrd="0" parTransId="{55423FA2-715F-E044-938F-B597B3ABF4E6}" sibTransId="{B490E1CC-C47C-6C4D-8F5C-D700ADFB7597}"/>
    <dgm:cxn modelId="{A395B3C5-B7A8-464F-AFED-9A403A439925}" type="presOf" srcId="{C066E6AF-EE66-5848-B4E6-98B49550EF06}" destId="{E7265568-F6BE-7844-B4F7-0932B1362CFF}" srcOrd="0" destOrd="0" presId="urn:microsoft.com/office/officeart/2008/layout/VerticalCurvedList"/>
    <dgm:cxn modelId="{7DC095DD-0344-F849-8030-DB877680E039}" srcId="{8CE89360-698C-C344-89AB-D491B6B45407}" destId="{AEB878F8-ACF2-C144-90BD-7B65AB55B740}" srcOrd="4" destOrd="0" parTransId="{447BC8D9-07D1-6B48-8EC8-DE774E4E4708}" sibTransId="{A5612E1F-3F0D-3C4F-991C-19B035A1998B}"/>
    <dgm:cxn modelId="{4BAE52F2-B403-BF4F-924D-2AE59165A2FD}" type="presOf" srcId="{AEB878F8-ACF2-C144-90BD-7B65AB55B740}" destId="{3C2C64A7-F1A6-A448-A342-0AE291726C54}" srcOrd="0" destOrd="0" presId="urn:microsoft.com/office/officeart/2008/layout/VerticalCurvedList"/>
    <dgm:cxn modelId="{76E81AF3-D2D0-7C43-A41F-A11F4E930A39}" type="presOf" srcId="{3B107693-6291-6349-A240-D1112233D2A5}" destId="{E3D434CE-E958-374D-9B7A-9288F8D61CA8}" srcOrd="0" destOrd="0" presId="urn:microsoft.com/office/officeart/2008/layout/VerticalCurvedList"/>
    <dgm:cxn modelId="{247499A4-1412-5041-AFC8-0A5201E26915}" type="presParOf" srcId="{7A9E4B42-B6A0-4845-9FBE-7CF1BF057F0D}" destId="{88C8CDC2-DB3C-0A4B-AA1F-1DC62E3E4363}" srcOrd="0" destOrd="0" presId="urn:microsoft.com/office/officeart/2008/layout/VerticalCurvedList"/>
    <dgm:cxn modelId="{6B0DE0D4-E2E9-FA45-9166-56A4B3D071DC}" type="presParOf" srcId="{88C8CDC2-DB3C-0A4B-AA1F-1DC62E3E4363}" destId="{DCDDA096-A388-C746-9226-3D2644D16007}" srcOrd="0" destOrd="0" presId="urn:microsoft.com/office/officeart/2008/layout/VerticalCurvedList"/>
    <dgm:cxn modelId="{0119E026-E624-0042-B589-B8C8F3060EFC}" type="presParOf" srcId="{DCDDA096-A388-C746-9226-3D2644D16007}" destId="{0910ADBA-5735-2E46-A841-14A3A09E52DB}" srcOrd="0" destOrd="0" presId="urn:microsoft.com/office/officeart/2008/layout/VerticalCurvedList"/>
    <dgm:cxn modelId="{0A0D4D11-4522-FA43-9475-2658E06EECB8}" type="presParOf" srcId="{DCDDA096-A388-C746-9226-3D2644D16007}" destId="{F41C4AAD-48BE-B140-9BB3-931D38067400}" srcOrd="1" destOrd="0" presId="urn:microsoft.com/office/officeart/2008/layout/VerticalCurvedList"/>
    <dgm:cxn modelId="{BE3B9151-8919-2647-B4E1-E9AF739831C8}" type="presParOf" srcId="{DCDDA096-A388-C746-9226-3D2644D16007}" destId="{BD02710F-BBE9-1D41-B465-39D3335B39FB}" srcOrd="2" destOrd="0" presId="urn:microsoft.com/office/officeart/2008/layout/VerticalCurvedList"/>
    <dgm:cxn modelId="{3C103D01-C397-7E49-9EC1-F53EC3E57090}" type="presParOf" srcId="{DCDDA096-A388-C746-9226-3D2644D16007}" destId="{692FD9D3-4B56-4340-B6FE-3B044886688B}" srcOrd="3" destOrd="0" presId="urn:microsoft.com/office/officeart/2008/layout/VerticalCurvedList"/>
    <dgm:cxn modelId="{E8EC67D2-A3FB-FA4A-AEAC-5E4ADDC6771B}" type="presParOf" srcId="{88C8CDC2-DB3C-0A4B-AA1F-1DC62E3E4363}" destId="{12007D51-DC2D-8640-8AD0-69308DD4921E}" srcOrd="1" destOrd="0" presId="urn:microsoft.com/office/officeart/2008/layout/VerticalCurvedList"/>
    <dgm:cxn modelId="{62109896-122D-B747-B8A1-28CA934C9120}" type="presParOf" srcId="{88C8CDC2-DB3C-0A4B-AA1F-1DC62E3E4363}" destId="{DE9AC27C-598C-F448-8053-6CD0CA2F1D85}" srcOrd="2" destOrd="0" presId="urn:microsoft.com/office/officeart/2008/layout/VerticalCurvedList"/>
    <dgm:cxn modelId="{2747B130-6F0A-FB4B-8D15-4471E114A9D6}" type="presParOf" srcId="{DE9AC27C-598C-F448-8053-6CD0CA2F1D85}" destId="{F20C4483-6875-6948-BB71-976EA5C8BBFF}" srcOrd="0" destOrd="0" presId="urn:microsoft.com/office/officeart/2008/layout/VerticalCurvedList"/>
    <dgm:cxn modelId="{69B78E0A-7883-604F-8F7B-C603016460FD}" type="presParOf" srcId="{88C8CDC2-DB3C-0A4B-AA1F-1DC62E3E4363}" destId="{E3D434CE-E958-374D-9B7A-9288F8D61CA8}" srcOrd="3" destOrd="0" presId="urn:microsoft.com/office/officeart/2008/layout/VerticalCurvedList"/>
    <dgm:cxn modelId="{6AC9A7E8-78E0-9242-9F54-E349539268AF}" type="presParOf" srcId="{88C8CDC2-DB3C-0A4B-AA1F-1DC62E3E4363}" destId="{8706E54E-0D19-9E48-81B1-5C7FC5C4062F}" srcOrd="4" destOrd="0" presId="urn:microsoft.com/office/officeart/2008/layout/VerticalCurvedList"/>
    <dgm:cxn modelId="{A0539E20-99EC-6140-8152-F32B8C229155}" type="presParOf" srcId="{8706E54E-0D19-9E48-81B1-5C7FC5C4062F}" destId="{1C91B8CF-84AA-0743-9196-014E0571AB53}" srcOrd="0" destOrd="0" presId="urn:microsoft.com/office/officeart/2008/layout/VerticalCurvedList"/>
    <dgm:cxn modelId="{C2160C81-3FAB-A747-9C9B-D871967A9D73}" type="presParOf" srcId="{88C8CDC2-DB3C-0A4B-AA1F-1DC62E3E4363}" destId="{AF12CB3B-E749-7247-92A2-040FC2FD28A6}" srcOrd="5" destOrd="0" presId="urn:microsoft.com/office/officeart/2008/layout/VerticalCurvedList"/>
    <dgm:cxn modelId="{B6191023-45A4-F047-B804-B5F1DC7D04E3}" type="presParOf" srcId="{88C8CDC2-DB3C-0A4B-AA1F-1DC62E3E4363}" destId="{625094DF-7C5F-4E4B-8A03-06EC51A4E9F9}" srcOrd="6" destOrd="0" presId="urn:microsoft.com/office/officeart/2008/layout/VerticalCurvedList"/>
    <dgm:cxn modelId="{7CC5929E-B445-6A4D-95A5-9FB86C2A7551}" type="presParOf" srcId="{625094DF-7C5F-4E4B-8A03-06EC51A4E9F9}" destId="{3FF57811-43EB-8E4D-8954-356846C765EC}" srcOrd="0" destOrd="0" presId="urn:microsoft.com/office/officeart/2008/layout/VerticalCurvedList"/>
    <dgm:cxn modelId="{3F4723C8-FB5A-7A47-B90E-7AA3CB6398F6}" type="presParOf" srcId="{88C8CDC2-DB3C-0A4B-AA1F-1DC62E3E4363}" destId="{E7265568-F6BE-7844-B4F7-0932B1362CFF}" srcOrd="7" destOrd="0" presId="urn:microsoft.com/office/officeart/2008/layout/VerticalCurvedList"/>
    <dgm:cxn modelId="{A0B874E1-F3DB-264F-94BC-6BE30FF6BB83}" type="presParOf" srcId="{88C8CDC2-DB3C-0A4B-AA1F-1DC62E3E4363}" destId="{9B9E7B90-5C02-0E43-8A32-98557F491CBD}" srcOrd="8" destOrd="0" presId="urn:microsoft.com/office/officeart/2008/layout/VerticalCurvedList"/>
    <dgm:cxn modelId="{A7B478CE-386B-C74B-B4F8-E01ECDFA4956}" type="presParOf" srcId="{9B9E7B90-5C02-0E43-8A32-98557F491CBD}" destId="{315FDF54-0675-DA4E-974F-49D6B38E2726}" srcOrd="0" destOrd="0" presId="urn:microsoft.com/office/officeart/2008/layout/VerticalCurvedList"/>
    <dgm:cxn modelId="{0CA9289E-2FBC-7142-BCCB-8701139A6EBF}" type="presParOf" srcId="{88C8CDC2-DB3C-0A4B-AA1F-1DC62E3E4363}" destId="{3C2C64A7-F1A6-A448-A342-0AE291726C54}" srcOrd="9" destOrd="0" presId="urn:microsoft.com/office/officeart/2008/layout/VerticalCurvedList"/>
    <dgm:cxn modelId="{650C1859-E875-0A4A-8D88-C52BDD8C4B4B}" type="presParOf" srcId="{88C8CDC2-DB3C-0A4B-AA1F-1DC62E3E4363}" destId="{15CEE311-89D4-0249-83C1-9BEC482F2F89}" srcOrd="10" destOrd="0" presId="urn:microsoft.com/office/officeart/2008/layout/VerticalCurvedList"/>
    <dgm:cxn modelId="{A5D13918-F86E-A44E-B1AF-BA3EABE3C134}" type="presParOf" srcId="{15CEE311-89D4-0249-83C1-9BEC482F2F89}" destId="{8E1BB59F-8D67-1D41-9A91-047A10BB0E5A}"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1C4AAD-48BE-B140-9BB3-931D38067400}">
      <dsp:nvSpPr>
        <dsp:cNvPr id="0" name=""/>
        <dsp:cNvSpPr/>
      </dsp:nvSpPr>
      <dsp:spPr>
        <a:xfrm>
          <a:off x="-4385472" y="-672655"/>
          <a:ext cx="5224701" cy="5224701"/>
        </a:xfrm>
        <a:prstGeom prst="blockArc">
          <a:avLst>
            <a:gd name="adj1" fmla="val 18900000"/>
            <a:gd name="adj2" fmla="val 2700000"/>
            <a:gd name="adj3" fmla="val 413"/>
          </a:avLst>
        </a:pr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007D51-DC2D-8640-8AD0-69308DD4921E}">
      <dsp:nvSpPr>
        <dsp:cNvPr id="0" name=""/>
        <dsp:cNvSpPr/>
      </dsp:nvSpPr>
      <dsp:spPr>
        <a:xfrm>
          <a:off x="367479" y="242384"/>
          <a:ext cx="4648298" cy="485079"/>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5031" tIns="63500" rIns="63500" bIns="63500" numCol="1" spcCol="1270" anchor="ctr" anchorCtr="0">
          <a:noAutofit/>
        </a:bodyPr>
        <a:lstStyle/>
        <a:p>
          <a:pPr marL="0" lvl="0" indent="0" algn="l" defTabSz="1111250">
            <a:lnSpc>
              <a:spcPct val="90000"/>
            </a:lnSpc>
            <a:spcBef>
              <a:spcPct val="0"/>
            </a:spcBef>
            <a:spcAft>
              <a:spcPct val="35000"/>
            </a:spcAft>
            <a:buNone/>
          </a:pPr>
          <a:r>
            <a:rPr lang="en-GB" sz="2500" kern="1200" dirty="0"/>
            <a:t>Biodiversity Protection</a:t>
          </a:r>
        </a:p>
      </dsp:txBody>
      <dsp:txXfrm>
        <a:off x="367479" y="242384"/>
        <a:ext cx="4648298" cy="485079"/>
      </dsp:txXfrm>
    </dsp:sp>
    <dsp:sp modelId="{F20C4483-6875-6948-BB71-976EA5C8BBFF}">
      <dsp:nvSpPr>
        <dsp:cNvPr id="0" name=""/>
        <dsp:cNvSpPr/>
      </dsp:nvSpPr>
      <dsp:spPr>
        <a:xfrm>
          <a:off x="64304" y="181749"/>
          <a:ext cx="606348" cy="606348"/>
        </a:xfrm>
        <a:prstGeom prst="ellipse">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3D434CE-E958-374D-9B7A-9288F8D61CA8}">
      <dsp:nvSpPr>
        <dsp:cNvPr id="0" name=""/>
        <dsp:cNvSpPr/>
      </dsp:nvSpPr>
      <dsp:spPr>
        <a:xfrm>
          <a:off x="715072" y="969770"/>
          <a:ext cx="4300705" cy="485079"/>
        </a:xfrm>
        <a:prstGeom prst="rect">
          <a:avLst/>
        </a:prstGeom>
        <a:solidFill>
          <a:schemeClr val="accent4">
            <a:hueOff val="2450223"/>
            <a:satOff val="-10194"/>
            <a:lumOff val="24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5031" tIns="63500" rIns="63500" bIns="63500" numCol="1" spcCol="1270" anchor="ctr" anchorCtr="0">
          <a:noAutofit/>
        </a:bodyPr>
        <a:lstStyle/>
        <a:p>
          <a:pPr marL="0" lvl="0" indent="0" algn="l" defTabSz="1111250">
            <a:lnSpc>
              <a:spcPct val="90000"/>
            </a:lnSpc>
            <a:spcBef>
              <a:spcPct val="0"/>
            </a:spcBef>
            <a:spcAft>
              <a:spcPct val="35000"/>
            </a:spcAft>
            <a:buNone/>
          </a:pPr>
          <a:r>
            <a:rPr lang="en-GB" sz="2500" kern="1200" dirty="0"/>
            <a:t>Ecosystem Management</a:t>
          </a:r>
        </a:p>
      </dsp:txBody>
      <dsp:txXfrm>
        <a:off x="715072" y="969770"/>
        <a:ext cx="4300705" cy="485079"/>
      </dsp:txXfrm>
    </dsp:sp>
    <dsp:sp modelId="{1C91B8CF-84AA-0743-9196-014E0571AB53}">
      <dsp:nvSpPr>
        <dsp:cNvPr id="0" name=""/>
        <dsp:cNvSpPr/>
      </dsp:nvSpPr>
      <dsp:spPr>
        <a:xfrm>
          <a:off x="411898" y="909135"/>
          <a:ext cx="606348" cy="606348"/>
        </a:xfrm>
        <a:prstGeom prst="ellipse">
          <a:avLst/>
        </a:prstGeom>
        <a:solidFill>
          <a:schemeClr val="lt1">
            <a:hueOff val="0"/>
            <a:satOff val="0"/>
            <a:lumOff val="0"/>
            <a:alphaOff val="0"/>
          </a:schemeClr>
        </a:solidFill>
        <a:ln w="12700" cap="flat" cmpd="sng" algn="ctr">
          <a:solidFill>
            <a:schemeClr val="accent4">
              <a:hueOff val="2450223"/>
              <a:satOff val="-10194"/>
              <a:lumOff val="2402"/>
              <a:alphaOff val="0"/>
            </a:schemeClr>
          </a:solidFill>
          <a:prstDash val="solid"/>
          <a:miter lim="800000"/>
        </a:ln>
        <a:effectLst/>
      </dsp:spPr>
      <dsp:style>
        <a:lnRef idx="2">
          <a:scrgbClr r="0" g="0" b="0"/>
        </a:lnRef>
        <a:fillRef idx="1">
          <a:scrgbClr r="0" g="0" b="0"/>
        </a:fillRef>
        <a:effectRef idx="0">
          <a:scrgbClr r="0" g="0" b="0"/>
        </a:effectRef>
        <a:fontRef idx="minor"/>
      </dsp:style>
    </dsp:sp>
    <dsp:sp modelId="{AF12CB3B-E749-7247-92A2-040FC2FD28A6}">
      <dsp:nvSpPr>
        <dsp:cNvPr id="0" name=""/>
        <dsp:cNvSpPr/>
      </dsp:nvSpPr>
      <dsp:spPr>
        <a:xfrm>
          <a:off x="821755" y="1697155"/>
          <a:ext cx="4194022" cy="485079"/>
        </a:xfrm>
        <a:prstGeom prst="rect">
          <a:avLst/>
        </a:prstGeom>
        <a:solidFill>
          <a:schemeClr val="accent4">
            <a:hueOff val="4900445"/>
            <a:satOff val="-20388"/>
            <a:lumOff val="4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5031" tIns="63500" rIns="63500" bIns="63500" numCol="1" spcCol="1270" anchor="ctr" anchorCtr="0">
          <a:noAutofit/>
        </a:bodyPr>
        <a:lstStyle/>
        <a:p>
          <a:pPr marL="0" lvl="0" indent="0" algn="l" defTabSz="1111250">
            <a:lnSpc>
              <a:spcPct val="90000"/>
            </a:lnSpc>
            <a:spcBef>
              <a:spcPct val="0"/>
            </a:spcBef>
            <a:spcAft>
              <a:spcPct val="35000"/>
            </a:spcAft>
            <a:buNone/>
          </a:pPr>
          <a:r>
            <a:rPr lang="en-GB" sz="2500" kern="1200" dirty="0"/>
            <a:t>Waste Management</a:t>
          </a:r>
        </a:p>
      </dsp:txBody>
      <dsp:txXfrm>
        <a:off x="821755" y="1697155"/>
        <a:ext cx="4194022" cy="485079"/>
      </dsp:txXfrm>
    </dsp:sp>
    <dsp:sp modelId="{3FF57811-43EB-8E4D-8954-356846C765EC}">
      <dsp:nvSpPr>
        <dsp:cNvPr id="0" name=""/>
        <dsp:cNvSpPr/>
      </dsp:nvSpPr>
      <dsp:spPr>
        <a:xfrm>
          <a:off x="518581" y="1636521"/>
          <a:ext cx="606348" cy="606348"/>
        </a:xfrm>
        <a:prstGeom prst="ellipse">
          <a:avLst/>
        </a:prstGeom>
        <a:solidFill>
          <a:schemeClr val="lt1">
            <a:hueOff val="0"/>
            <a:satOff val="0"/>
            <a:lumOff val="0"/>
            <a:alphaOff val="0"/>
          </a:schemeClr>
        </a:solidFill>
        <a:ln w="12700" cap="flat" cmpd="sng" algn="ctr">
          <a:solidFill>
            <a:schemeClr val="accent4">
              <a:hueOff val="4900445"/>
              <a:satOff val="-20388"/>
              <a:lumOff val="4804"/>
              <a:alphaOff val="0"/>
            </a:schemeClr>
          </a:solidFill>
          <a:prstDash val="solid"/>
          <a:miter lim="800000"/>
        </a:ln>
        <a:effectLst/>
      </dsp:spPr>
      <dsp:style>
        <a:lnRef idx="2">
          <a:scrgbClr r="0" g="0" b="0"/>
        </a:lnRef>
        <a:fillRef idx="1">
          <a:scrgbClr r="0" g="0" b="0"/>
        </a:fillRef>
        <a:effectRef idx="0">
          <a:scrgbClr r="0" g="0" b="0"/>
        </a:effectRef>
        <a:fontRef idx="minor"/>
      </dsp:style>
    </dsp:sp>
    <dsp:sp modelId="{E7265568-F6BE-7844-B4F7-0932B1362CFF}">
      <dsp:nvSpPr>
        <dsp:cNvPr id="0" name=""/>
        <dsp:cNvSpPr/>
      </dsp:nvSpPr>
      <dsp:spPr>
        <a:xfrm>
          <a:off x="715072" y="2424541"/>
          <a:ext cx="4300705" cy="485079"/>
        </a:xfrm>
        <a:prstGeom prst="rect">
          <a:avLst/>
        </a:prstGeom>
        <a:solidFill>
          <a:schemeClr val="accent4">
            <a:hueOff val="7350668"/>
            <a:satOff val="-30583"/>
            <a:lumOff val="72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5031" tIns="63500" rIns="63500" bIns="63500" numCol="1" spcCol="1270" anchor="ctr" anchorCtr="0">
          <a:noAutofit/>
        </a:bodyPr>
        <a:lstStyle/>
        <a:p>
          <a:pPr marL="0" lvl="0" indent="0" algn="l" defTabSz="1111250">
            <a:lnSpc>
              <a:spcPct val="90000"/>
            </a:lnSpc>
            <a:spcBef>
              <a:spcPct val="0"/>
            </a:spcBef>
            <a:spcAft>
              <a:spcPct val="35000"/>
            </a:spcAft>
            <a:buNone/>
          </a:pPr>
          <a:r>
            <a:rPr lang="en-GB" sz="2500" kern="1200" dirty="0"/>
            <a:t>Natural Resources Protection</a:t>
          </a:r>
        </a:p>
      </dsp:txBody>
      <dsp:txXfrm>
        <a:off x="715072" y="2424541"/>
        <a:ext cx="4300705" cy="485079"/>
      </dsp:txXfrm>
    </dsp:sp>
    <dsp:sp modelId="{315FDF54-0675-DA4E-974F-49D6B38E2726}">
      <dsp:nvSpPr>
        <dsp:cNvPr id="0" name=""/>
        <dsp:cNvSpPr/>
      </dsp:nvSpPr>
      <dsp:spPr>
        <a:xfrm>
          <a:off x="411898" y="2363906"/>
          <a:ext cx="606348" cy="606348"/>
        </a:xfrm>
        <a:prstGeom prst="ellipse">
          <a:avLst/>
        </a:prstGeom>
        <a:solidFill>
          <a:schemeClr val="lt1">
            <a:hueOff val="0"/>
            <a:satOff val="0"/>
            <a:lumOff val="0"/>
            <a:alphaOff val="0"/>
          </a:schemeClr>
        </a:solidFill>
        <a:ln w="12700" cap="flat" cmpd="sng" algn="ctr">
          <a:solidFill>
            <a:schemeClr val="accent4">
              <a:hueOff val="7350668"/>
              <a:satOff val="-30583"/>
              <a:lumOff val="7206"/>
              <a:alphaOff val="0"/>
            </a:schemeClr>
          </a:solidFill>
          <a:prstDash val="solid"/>
          <a:miter lim="800000"/>
        </a:ln>
        <a:effectLst/>
      </dsp:spPr>
      <dsp:style>
        <a:lnRef idx="2">
          <a:scrgbClr r="0" g="0" b="0"/>
        </a:lnRef>
        <a:fillRef idx="1">
          <a:scrgbClr r="0" g="0" b="0"/>
        </a:fillRef>
        <a:effectRef idx="0">
          <a:scrgbClr r="0" g="0" b="0"/>
        </a:effectRef>
        <a:fontRef idx="minor"/>
      </dsp:style>
    </dsp:sp>
    <dsp:sp modelId="{3C2C64A7-F1A6-A448-A342-0AE291726C54}">
      <dsp:nvSpPr>
        <dsp:cNvPr id="0" name=""/>
        <dsp:cNvSpPr/>
      </dsp:nvSpPr>
      <dsp:spPr>
        <a:xfrm>
          <a:off x="367479" y="3151927"/>
          <a:ext cx="4648298" cy="485079"/>
        </a:xfrm>
        <a:prstGeom prst="rect">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5031" tIns="63500" rIns="63500" bIns="63500" numCol="1" spcCol="1270" anchor="ctr" anchorCtr="0">
          <a:noAutofit/>
        </a:bodyPr>
        <a:lstStyle/>
        <a:p>
          <a:pPr marL="0" lvl="0" indent="0" algn="l" defTabSz="1111250">
            <a:lnSpc>
              <a:spcPct val="90000"/>
            </a:lnSpc>
            <a:spcBef>
              <a:spcPct val="0"/>
            </a:spcBef>
            <a:spcAft>
              <a:spcPct val="35000"/>
            </a:spcAft>
            <a:buNone/>
          </a:pPr>
          <a:r>
            <a:rPr lang="en-GB" sz="2500" kern="1200" dirty="0"/>
            <a:t>Air &amp; Water Quality Control</a:t>
          </a:r>
        </a:p>
      </dsp:txBody>
      <dsp:txXfrm>
        <a:off x="367479" y="3151927"/>
        <a:ext cx="4648298" cy="485079"/>
      </dsp:txXfrm>
    </dsp:sp>
    <dsp:sp modelId="{8E1BB59F-8D67-1D41-9A91-047A10BB0E5A}">
      <dsp:nvSpPr>
        <dsp:cNvPr id="0" name=""/>
        <dsp:cNvSpPr/>
      </dsp:nvSpPr>
      <dsp:spPr>
        <a:xfrm>
          <a:off x="64304" y="3091292"/>
          <a:ext cx="606348" cy="606348"/>
        </a:xfrm>
        <a:prstGeom prst="ellipse">
          <a:avLst/>
        </a:prstGeom>
        <a:solidFill>
          <a:schemeClr val="lt1">
            <a:hueOff val="0"/>
            <a:satOff val="0"/>
            <a:lumOff val="0"/>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866F71-EEE8-469E-9DC3-5F10EF053E08}" type="datetimeFigureOut">
              <a:t>11/3/22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E79B1B-EC0D-4C76-81FD-7AAED1DE532C}" type="slidenum">
              <a:t>‹#›</a:t>
            </a:fld>
            <a:endParaRPr lang="en-US"/>
          </a:p>
        </p:txBody>
      </p:sp>
    </p:spTree>
    <p:extLst>
      <p:ext uri="{BB962C8B-B14F-4D97-AF65-F5344CB8AC3E}">
        <p14:creationId xmlns:p14="http://schemas.microsoft.com/office/powerpoint/2010/main" val="7120394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i="1" dirty="0"/>
              <a:t>Disclaimers: </a:t>
            </a:r>
            <a:endParaRPr lang="en-US" dirty="0"/>
          </a:p>
          <a:p>
            <a:pPr>
              <a:defRPr/>
            </a:pPr>
            <a:r>
              <a:rPr lang="en-US" i="1" dirty="0"/>
              <a:t>- The information, photos, figures and data used are created in the OPERANDUM project, unless another source is mentioned. </a:t>
            </a:r>
            <a:endParaRPr lang="en-US" dirty="0"/>
          </a:p>
          <a:p>
            <a:pPr>
              <a:defRPr/>
            </a:pPr>
            <a:r>
              <a:rPr lang="en-US" i="1" dirty="0"/>
              <a:t>- Editable versions of all training units are available upon request. Please contact OPERANDUM by filling out the contact form on the website: https://</a:t>
            </a:r>
            <a:r>
              <a:rPr lang="en-US" i="1" dirty="0" err="1"/>
              <a:t>www.operandum-project.eu</a:t>
            </a:r>
            <a:r>
              <a:rPr lang="en-US" i="1"/>
              <a:t>/contact/ </a:t>
            </a: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1</a:t>
            </a:fld>
            <a:endParaRPr lang="en-IE"/>
          </a:p>
        </p:txBody>
      </p:sp>
    </p:spTree>
    <p:extLst>
      <p:ext uri="{BB962C8B-B14F-4D97-AF65-F5344CB8AC3E}">
        <p14:creationId xmlns:p14="http://schemas.microsoft.com/office/powerpoint/2010/main" val="23772784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0" i="0" dirty="0" err="1">
                <a:cs typeface="Calibri"/>
              </a:rPr>
              <a:t>NbS</a:t>
            </a:r>
            <a:r>
              <a:rPr lang="en-US" b="0" i="0" dirty="0">
                <a:cs typeface="Calibri"/>
              </a:rPr>
              <a:t> can be seen as an umbrella term for many nature and/or ecosystem inspired approaches.</a:t>
            </a:r>
          </a:p>
          <a:p>
            <a:pPr marL="171450" indent="-171450">
              <a:buFont typeface="Arial" panose="020B0604020202020204" pitchFamily="34" charset="0"/>
              <a:buChar char="•"/>
            </a:pPr>
            <a:r>
              <a:rPr lang="en-US" b="0" i="0" dirty="0" err="1">
                <a:cs typeface="Calibri"/>
              </a:rPr>
              <a:t>NbS</a:t>
            </a:r>
            <a:r>
              <a:rPr lang="en-US" b="0" i="0" dirty="0">
                <a:cs typeface="Calibri"/>
              </a:rPr>
              <a:t> could focus on / include the following approaches</a:t>
            </a:r>
          </a:p>
          <a:p>
            <a:pPr marL="628650" lvl="1" indent="-171450">
              <a:buFont typeface="Arial" panose="020B0604020202020204" pitchFamily="34" charset="0"/>
              <a:buChar char="•"/>
            </a:pPr>
            <a:r>
              <a:rPr lang="en-US" sz="1200" b="0" i="0" dirty="0">
                <a:latin typeface="Lato" panose="020F0502020204030203"/>
                <a:cs typeface="Calibri"/>
              </a:rPr>
              <a:t>Restoration:</a:t>
            </a:r>
            <a:endParaRPr lang="it-IT" sz="1200" b="0" dirty="0">
              <a:latin typeface="Lato" panose="020F0502020204030203"/>
            </a:endParaRPr>
          </a:p>
          <a:p>
            <a:pPr lvl="2"/>
            <a:r>
              <a:rPr lang="it-IT" sz="1200" b="0" dirty="0">
                <a:solidFill>
                  <a:srgbClr val="FF8400"/>
                </a:solidFill>
                <a:latin typeface="Lato" panose="020F0502020204030203"/>
              </a:rPr>
              <a:t>ER = </a:t>
            </a:r>
            <a:r>
              <a:rPr lang="it-IT" sz="1200" b="0" dirty="0" err="1">
                <a:solidFill>
                  <a:srgbClr val="FF8400"/>
                </a:solidFill>
                <a:latin typeface="Lato" panose="020F0502020204030203"/>
              </a:rPr>
              <a:t>ecosystem</a:t>
            </a:r>
            <a:r>
              <a:rPr lang="it-IT" sz="1200" b="0" dirty="0">
                <a:solidFill>
                  <a:srgbClr val="FF8400"/>
                </a:solidFill>
                <a:latin typeface="Lato" panose="020F0502020204030203"/>
              </a:rPr>
              <a:t> </a:t>
            </a:r>
            <a:r>
              <a:rPr lang="it-IT" sz="1200" b="0" dirty="0" err="1">
                <a:solidFill>
                  <a:srgbClr val="FF8400"/>
                </a:solidFill>
                <a:latin typeface="Lato" panose="020F0502020204030203"/>
              </a:rPr>
              <a:t>restoration</a:t>
            </a:r>
            <a:endParaRPr lang="it-IT" sz="1200" b="0" dirty="0">
              <a:solidFill>
                <a:srgbClr val="FF8400"/>
              </a:solidFill>
              <a:latin typeface="Lato" panose="020F0502020204030203"/>
            </a:endParaRPr>
          </a:p>
          <a:p>
            <a:pPr lvl="2"/>
            <a:r>
              <a:rPr lang="it-IT" sz="1200" b="0" dirty="0">
                <a:solidFill>
                  <a:srgbClr val="FF8400"/>
                </a:solidFill>
                <a:latin typeface="Lato" panose="020F0502020204030203"/>
              </a:rPr>
              <a:t>EE = </a:t>
            </a:r>
            <a:r>
              <a:rPr lang="it-IT" sz="1200" b="0" dirty="0" err="1">
                <a:solidFill>
                  <a:srgbClr val="FF8400"/>
                </a:solidFill>
                <a:latin typeface="Lato" panose="020F0502020204030203"/>
              </a:rPr>
              <a:t>ecological</a:t>
            </a:r>
            <a:r>
              <a:rPr lang="it-IT" sz="1200" b="0" dirty="0">
                <a:solidFill>
                  <a:srgbClr val="FF8400"/>
                </a:solidFill>
                <a:latin typeface="Lato" panose="020F0502020204030203"/>
              </a:rPr>
              <a:t> engineering</a:t>
            </a:r>
          </a:p>
          <a:p>
            <a:pPr lvl="2"/>
            <a:r>
              <a:rPr lang="it-IT" sz="1200" b="0" dirty="0">
                <a:solidFill>
                  <a:srgbClr val="FF8400"/>
                </a:solidFill>
                <a:latin typeface="Lato" panose="020F0502020204030203"/>
              </a:rPr>
              <a:t>FLR = </a:t>
            </a:r>
            <a:r>
              <a:rPr lang="it-IT" sz="1200" b="0" dirty="0" err="1">
                <a:solidFill>
                  <a:srgbClr val="FF8400"/>
                </a:solidFill>
                <a:latin typeface="Lato" panose="020F0502020204030203"/>
              </a:rPr>
              <a:t>forest</a:t>
            </a:r>
            <a:r>
              <a:rPr lang="it-IT" sz="1200" b="0" dirty="0">
                <a:solidFill>
                  <a:srgbClr val="FF8400"/>
                </a:solidFill>
                <a:latin typeface="Lato" panose="020F0502020204030203"/>
              </a:rPr>
              <a:t> </a:t>
            </a:r>
            <a:r>
              <a:rPr lang="it-IT" sz="1200" b="0" dirty="0" err="1">
                <a:solidFill>
                  <a:srgbClr val="FF8400"/>
                </a:solidFill>
                <a:latin typeface="Lato" panose="020F0502020204030203"/>
              </a:rPr>
              <a:t>landscape</a:t>
            </a:r>
            <a:r>
              <a:rPr lang="it-IT" sz="1200" b="0" dirty="0">
                <a:solidFill>
                  <a:srgbClr val="FF8400"/>
                </a:solidFill>
                <a:latin typeface="Lato" panose="020F0502020204030203"/>
              </a:rPr>
              <a:t> </a:t>
            </a:r>
            <a:r>
              <a:rPr lang="it-IT" sz="1200" b="0" dirty="0" err="1">
                <a:solidFill>
                  <a:srgbClr val="FF8400"/>
                </a:solidFill>
                <a:latin typeface="Lato" panose="020F0502020204030203"/>
              </a:rPr>
              <a:t>restoration</a:t>
            </a:r>
            <a:endParaRPr lang="it-IT" sz="1200" b="0" dirty="0">
              <a:solidFill>
                <a:srgbClr val="FF8400"/>
              </a:solidFill>
              <a:latin typeface="Lato" panose="020F0502020204030203"/>
            </a:endParaRPr>
          </a:p>
          <a:p>
            <a:pPr marL="628650" lvl="1" indent="-171450">
              <a:buFont typeface="Arial" panose="020B0604020202020204" pitchFamily="34" charset="0"/>
              <a:buChar char="•"/>
            </a:pPr>
            <a:r>
              <a:rPr lang="it-IT" sz="1200" b="0" dirty="0" err="1">
                <a:solidFill>
                  <a:srgbClr val="FF8400"/>
                </a:solidFill>
                <a:latin typeface="Lato" panose="020F0502020204030203"/>
              </a:rPr>
              <a:t>Issue-specific</a:t>
            </a:r>
            <a:endParaRPr lang="it-IT" sz="1200" b="0" dirty="0">
              <a:solidFill>
                <a:srgbClr val="FF8400"/>
              </a:solidFill>
              <a:latin typeface="Lato" panose="020F0502020204030203"/>
            </a:endParaRPr>
          </a:p>
          <a:p>
            <a:pPr marL="1085850" lvl="2" indent="-171450">
              <a:buFont typeface="Arial" panose="020B0604020202020204" pitchFamily="34" charset="0"/>
              <a:buChar char="•"/>
            </a:pPr>
            <a:r>
              <a:rPr lang="it-IT" sz="1200" b="0" dirty="0" err="1">
                <a:solidFill>
                  <a:srgbClr val="FF8400"/>
                </a:solidFill>
                <a:latin typeface="Lato" panose="020F0502020204030203"/>
              </a:rPr>
              <a:t>EbA</a:t>
            </a:r>
            <a:r>
              <a:rPr lang="it-IT" sz="1200" b="0" dirty="0">
                <a:latin typeface="Lato" panose="020F0502020204030203"/>
              </a:rPr>
              <a:t> = </a:t>
            </a:r>
            <a:r>
              <a:rPr lang="it-IT" sz="1200" b="0" dirty="0" err="1">
                <a:latin typeface="Lato" panose="020F0502020204030203"/>
              </a:rPr>
              <a:t>ecosystem-based</a:t>
            </a:r>
            <a:r>
              <a:rPr lang="it-IT" sz="1200" b="0" dirty="0">
                <a:latin typeface="Lato" panose="020F0502020204030203"/>
              </a:rPr>
              <a:t> </a:t>
            </a:r>
            <a:r>
              <a:rPr lang="it-IT" sz="1200" b="0" dirty="0" err="1">
                <a:latin typeface="Lato" panose="020F0502020204030203"/>
              </a:rPr>
              <a:t>adaptation</a:t>
            </a:r>
            <a:endParaRPr lang="it-IT" sz="1200" b="0" dirty="0">
              <a:latin typeface="Lato" panose="020F0502020204030203"/>
            </a:endParaRP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b="0" dirty="0" err="1">
                <a:solidFill>
                  <a:srgbClr val="FF8400"/>
                </a:solidFill>
                <a:latin typeface="Lato" panose="020F0502020204030203"/>
              </a:rPr>
              <a:t>EbM</a:t>
            </a:r>
            <a:r>
              <a:rPr lang="it-IT" sz="1200" b="0" dirty="0">
                <a:latin typeface="Lato" panose="020F0502020204030203"/>
              </a:rPr>
              <a:t> = </a:t>
            </a:r>
            <a:r>
              <a:rPr lang="it-IT" sz="1200" b="0" dirty="0" err="1">
                <a:latin typeface="Lato" panose="020F0502020204030203"/>
              </a:rPr>
              <a:t>ecosystem-based</a:t>
            </a:r>
            <a:r>
              <a:rPr lang="it-IT" sz="1200" b="0" dirty="0">
                <a:latin typeface="Lato" panose="020F0502020204030203"/>
              </a:rPr>
              <a:t> </a:t>
            </a:r>
            <a:r>
              <a:rPr lang="it-IT" sz="1200" b="0" dirty="0" err="1">
                <a:latin typeface="Lato" panose="020F0502020204030203"/>
              </a:rPr>
              <a:t>mitigation</a:t>
            </a:r>
            <a:endParaRPr lang="it-IT" sz="1200" b="0" dirty="0">
              <a:latin typeface="Lato" panose="020F0502020204030203"/>
            </a:endParaRP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b="0" dirty="0">
                <a:solidFill>
                  <a:srgbClr val="FF8400"/>
                </a:solidFill>
                <a:latin typeface="Lato" panose="020F0502020204030203"/>
              </a:rPr>
              <a:t>Eco-DRR</a:t>
            </a:r>
            <a:r>
              <a:rPr lang="it-IT" sz="1200" b="0" dirty="0">
                <a:latin typeface="Lato" panose="020F0502020204030203"/>
              </a:rPr>
              <a:t> = </a:t>
            </a:r>
            <a:r>
              <a:rPr lang="it-IT" sz="1200" b="0" dirty="0" err="1">
                <a:latin typeface="Lato" panose="020F0502020204030203"/>
              </a:rPr>
              <a:t>ecosystem-based</a:t>
            </a:r>
            <a:r>
              <a:rPr lang="it-IT" sz="1200" b="0" dirty="0">
                <a:latin typeface="Lato" panose="020F0502020204030203"/>
              </a:rPr>
              <a:t> </a:t>
            </a:r>
            <a:r>
              <a:rPr lang="it-IT" sz="1200" b="0" dirty="0" err="1">
                <a:latin typeface="Lato" panose="020F0502020204030203"/>
              </a:rPr>
              <a:t>disaster</a:t>
            </a:r>
            <a:r>
              <a:rPr lang="it-IT" sz="1200" b="0" dirty="0">
                <a:latin typeface="Lato" panose="020F0502020204030203"/>
              </a:rPr>
              <a:t> risk </a:t>
            </a:r>
            <a:r>
              <a:rPr lang="it-IT" sz="1200" b="0" dirty="0" err="1">
                <a:latin typeface="Lato" panose="020F0502020204030203"/>
              </a:rPr>
              <a:t>reduction</a:t>
            </a:r>
            <a:endParaRPr lang="it-IT" sz="1200" b="0" dirty="0">
              <a:latin typeface="Lato" panose="020F0502020204030203"/>
            </a:endParaRP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b="0" dirty="0">
                <a:latin typeface="Lato" panose="020F0502020204030203"/>
              </a:rPr>
              <a:t>CAS = </a:t>
            </a:r>
            <a:r>
              <a:rPr lang="it-IT" sz="1200" b="0" dirty="0" err="1">
                <a:latin typeface="Lato" panose="020F0502020204030203"/>
              </a:rPr>
              <a:t>climate</a:t>
            </a:r>
            <a:r>
              <a:rPr lang="it-IT" sz="1200" b="0" dirty="0">
                <a:latin typeface="Lato" panose="020F0502020204030203"/>
              </a:rPr>
              <a:t> </a:t>
            </a:r>
            <a:r>
              <a:rPr lang="it-IT" sz="1200" b="0" dirty="0" err="1">
                <a:latin typeface="Lato" panose="020F0502020204030203"/>
              </a:rPr>
              <a:t>adaptation</a:t>
            </a:r>
            <a:r>
              <a:rPr lang="it-IT" sz="1200" b="0" dirty="0">
                <a:latin typeface="Lato" panose="020F0502020204030203"/>
              </a:rPr>
              <a:t> </a:t>
            </a:r>
            <a:r>
              <a:rPr lang="it-IT" sz="1200" b="0" dirty="0" err="1">
                <a:latin typeface="Lato" panose="020F0502020204030203"/>
              </a:rPr>
              <a:t>solutions</a:t>
            </a:r>
            <a:endParaRPr lang="it-IT" sz="1200" b="0" dirty="0">
              <a:latin typeface="Lato" panose="020F0502020204030203"/>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b="0" dirty="0" err="1">
                <a:latin typeface="Lato" panose="020F0502020204030203"/>
              </a:rPr>
              <a:t>Infrastructure</a:t>
            </a:r>
            <a:endParaRPr lang="it-IT" sz="1200" b="0" dirty="0">
              <a:latin typeface="Lato" panose="020F0502020204030203"/>
            </a:endParaRP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b="0" dirty="0">
                <a:latin typeface="Lato" panose="020F0502020204030203"/>
              </a:rPr>
              <a:t>NI = </a:t>
            </a:r>
            <a:r>
              <a:rPr lang="it-IT" sz="1200" b="0" dirty="0" err="1">
                <a:latin typeface="Lato" panose="020F0502020204030203"/>
              </a:rPr>
              <a:t>natural</a:t>
            </a:r>
            <a:r>
              <a:rPr lang="it-IT" sz="1200" b="0" dirty="0">
                <a:latin typeface="Lato" panose="020F0502020204030203"/>
              </a:rPr>
              <a:t> </a:t>
            </a:r>
            <a:r>
              <a:rPr lang="it-IT" sz="1200" b="0" dirty="0" err="1">
                <a:latin typeface="Lato" panose="020F0502020204030203"/>
              </a:rPr>
              <a:t>infrastructure</a:t>
            </a:r>
            <a:endParaRPr lang="it-IT" sz="1200" b="0" dirty="0">
              <a:latin typeface="Lato" panose="020F0502020204030203"/>
            </a:endParaRP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b="0" dirty="0">
                <a:latin typeface="Lato" panose="020F0502020204030203"/>
              </a:rPr>
              <a:t>GI = green </a:t>
            </a:r>
            <a:r>
              <a:rPr lang="it-IT" sz="1200" b="0" dirty="0" err="1">
                <a:latin typeface="Lato" panose="020F0502020204030203"/>
              </a:rPr>
              <a:t>Infrastructure</a:t>
            </a:r>
            <a:endParaRPr lang="it-IT" sz="1200" b="0" dirty="0">
              <a:latin typeface="Lato" panose="020F0502020204030203"/>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b="0" dirty="0">
                <a:latin typeface="Lato" panose="020F0502020204030203"/>
              </a:rPr>
              <a:t>Management</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b="0" dirty="0" err="1">
                <a:solidFill>
                  <a:srgbClr val="FF8400"/>
                </a:solidFill>
                <a:latin typeface="Lato" panose="020F0502020204030203"/>
              </a:rPr>
              <a:t>EbMgt</a:t>
            </a:r>
            <a:r>
              <a:rPr lang="it-IT" sz="1200" b="0" dirty="0">
                <a:latin typeface="Lato" panose="020F0502020204030203"/>
              </a:rPr>
              <a:t> = </a:t>
            </a:r>
            <a:r>
              <a:rPr lang="it-IT" sz="1200" b="0" dirty="0" err="1">
                <a:latin typeface="Lato" panose="020F0502020204030203"/>
              </a:rPr>
              <a:t>ecosystem-based</a:t>
            </a:r>
            <a:r>
              <a:rPr lang="it-IT" sz="1200" b="0" dirty="0">
                <a:latin typeface="Lato" panose="020F0502020204030203"/>
              </a:rPr>
              <a:t> management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b="0" dirty="0" err="1">
                <a:latin typeface="Lato" panose="020F0502020204030203"/>
              </a:rPr>
              <a:t>Protection</a:t>
            </a:r>
            <a:endParaRPr lang="it-IT" sz="1200" b="0" dirty="0">
              <a:latin typeface="Lato" panose="020F0502020204030203"/>
            </a:endParaRP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b="0" dirty="0">
                <a:latin typeface="Lato" panose="020F0502020204030203"/>
              </a:rPr>
              <a:t>ABC = A</a:t>
            </a:r>
            <a:r>
              <a:rPr lang="en-IE" b="0" dirty="0" err="1"/>
              <a:t>ctions</a:t>
            </a:r>
            <a:r>
              <a:rPr lang="en-IE" b="0" dirty="0"/>
              <a:t> for Biodiversity Conservation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b="0" dirty="0">
                <a:latin typeface="Lato" panose="020F0502020204030203"/>
              </a:rPr>
              <a:t>Important is that </a:t>
            </a:r>
            <a:r>
              <a:rPr lang="en-IE" sz="1200" b="0" dirty="0" err="1">
                <a:latin typeface="Lato" panose="020F0502020204030203"/>
              </a:rPr>
              <a:t>NbS</a:t>
            </a:r>
            <a:r>
              <a:rPr lang="en-IE" sz="1200" b="0" dirty="0">
                <a:latin typeface="Lato" panose="020F0502020204030203"/>
              </a:rPr>
              <a:t> contribute to solve a societal challenge (</a:t>
            </a:r>
            <a:r>
              <a:rPr lang="en-IE" sz="1200" b="0" i="1" dirty="0">
                <a:latin typeface="Lato" panose="020F0502020204030203"/>
              </a:rPr>
              <a:t>see slide) </a:t>
            </a:r>
            <a:r>
              <a:rPr lang="en-IE" sz="1200" b="0" i="0" dirty="0">
                <a:latin typeface="Lato" panose="020F0502020204030203"/>
              </a:rPr>
              <a:t>and with this, benefit human health and biodiversity benefits</a:t>
            </a:r>
            <a:endParaRPr lang="it-IT" sz="1200" b="0" dirty="0">
              <a:latin typeface="Lato" panose="020F0502020204030203"/>
            </a:endParaRP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it-IT" sz="1200" b="0" dirty="0">
              <a:latin typeface="Lato" panose="020F0502020204030203"/>
            </a:endParaRPr>
          </a:p>
          <a:p>
            <a:endParaRPr lang="de-DE" b="0" dirty="0"/>
          </a:p>
        </p:txBody>
      </p:sp>
      <p:sp>
        <p:nvSpPr>
          <p:cNvPr id="4" name="Slide Number Placeholder 3"/>
          <p:cNvSpPr>
            <a:spLocks noGrp="1"/>
          </p:cNvSpPr>
          <p:nvPr>
            <p:ph type="sldNum" sz="quarter" idx="5"/>
          </p:nvPr>
        </p:nvSpPr>
        <p:spPr/>
        <p:txBody>
          <a:bodyPr/>
          <a:lstStyle/>
          <a:p>
            <a:fld id="{B7DE27B9-514F-4297-B2C5-2D366967AA8D}" type="slidenum">
              <a:rPr lang="en-DE" smtClean="0"/>
              <a:t>10</a:t>
            </a:fld>
            <a:endParaRPr lang="en-DE"/>
          </a:p>
        </p:txBody>
      </p:sp>
    </p:spTree>
    <p:extLst>
      <p:ext uri="{BB962C8B-B14F-4D97-AF65-F5344CB8AC3E}">
        <p14:creationId xmlns:p14="http://schemas.microsoft.com/office/powerpoint/2010/main" val="27722176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cs typeface="Calibri"/>
              </a:rPr>
              <a:t>See slide</a:t>
            </a:r>
          </a:p>
        </p:txBody>
      </p:sp>
      <p:sp>
        <p:nvSpPr>
          <p:cNvPr id="4" name="Slide Number Placeholder 3"/>
          <p:cNvSpPr>
            <a:spLocks noGrp="1"/>
          </p:cNvSpPr>
          <p:nvPr>
            <p:ph type="sldNum" sz="quarter" idx="5"/>
          </p:nvPr>
        </p:nvSpPr>
        <p:spPr/>
        <p:txBody>
          <a:bodyPr/>
          <a:lstStyle/>
          <a:p>
            <a:fld id="{55E79B1B-EC0D-4C76-81FD-7AAED1DE532C}" type="slidenum">
              <a:t>11</a:t>
            </a:fld>
            <a:endParaRPr lang="en-US"/>
          </a:p>
        </p:txBody>
      </p:sp>
    </p:spTree>
    <p:extLst>
      <p:ext uri="{BB962C8B-B14F-4D97-AF65-F5344CB8AC3E}">
        <p14:creationId xmlns:p14="http://schemas.microsoft.com/office/powerpoint/2010/main" val="1679488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b="0" dirty="0"/>
              <a:t>This </a:t>
            </a:r>
            <a:r>
              <a:rPr lang="de-DE" b="0" dirty="0" err="1"/>
              <a:t>graph</a:t>
            </a:r>
            <a:r>
              <a:rPr lang="de-DE" b="0" dirty="0"/>
              <a:t> </a:t>
            </a:r>
            <a:r>
              <a:rPr lang="de-DE" b="0" dirty="0" err="1"/>
              <a:t>shows</a:t>
            </a:r>
            <a:r>
              <a:rPr lang="de-DE" b="0" dirty="0"/>
              <a:t> </a:t>
            </a:r>
            <a:r>
              <a:rPr lang="de-DE" b="0" dirty="0" err="1"/>
              <a:t>the</a:t>
            </a:r>
            <a:r>
              <a:rPr lang="de-DE" b="0" dirty="0"/>
              <a:t> </a:t>
            </a:r>
            <a:r>
              <a:rPr lang="en-US" sz="1200" b="0" dirty="0">
                <a:latin typeface="Lato"/>
                <a:ea typeface="Lato"/>
                <a:cs typeface="Lato"/>
              </a:rPr>
              <a:t>Number and trends of published articles on </a:t>
            </a:r>
            <a:r>
              <a:rPr lang="en-US" sz="1200" b="0" dirty="0" err="1">
                <a:latin typeface="Lato"/>
                <a:ea typeface="Lato"/>
                <a:cs typeface="Lato"/>
              </a:rPr>
              <a:t>NbS</a:t>
            </a:r>
            <a:r>
              <a:rPr lang="en-US" sz="1200" b="0" dirty="0">
                <a:latin typeface="Lato"/>
                <a:ea typeface="Lato"/>
                <a:cs typeface="Lato"/>
              </a:rPr>
              <a:t> for hydro-meteorological risk reduction and their sister terms</a:t>
            </a:r>
            <a:endParaRPr lang="de-DE" sz="1200" b="0" dirty="0">
              <a:latin typeface="Lato"/>
              <a:ea typeface="Lato"/>
              <a:cs typeface="Lato"/>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err="1"/>
              <a:t>From</a:t>
            </a:r>
            <a:r>
              <a:rPr lang="de-DE" dirty="0"/>
              <a:t> 2007, </a:t>
            </a:r>
            <a:r>
              <a:rPr lang="de-DE" dirty="0" err="1"/>
              <a:t>articles</a:t>
            </a:r>
            <a:r>
              <a:rPr lang="de-DE" dirty="0"/>
              <a:t> </a:t>
            </a:r>
            <a:r>
              <a:rPr lang="de-DE" dirty="0" err="1"/>
              <a:t>focused</a:t>
            </a:r>
            <a:r>
              <a:rPr lang="de-DE" dirty="0"/>
              <a:t> </a:t>
            </a:r>
            <a:r>
              <a:rPr lang="de-DE" dirty="0" err="1"/>
              <a:t>mainly</a:t>
            </a:r>
            <a:r>
              <a:rPr lang="de-DE" dirty="0"/>
              <a:t> on Best </a:t>
            </a:r>
            <a:r>
              <a:rPr lang="de-DE" dirty="0" err="1"/>
              <a:t>management</a:t>
            </a:r>
            <a:r>
              <a:rPr lang="de-DE" dirty="0"/>
              <a:t> </a:t>
            </a:r>
            <a:r>
              <a:rPr lang="de-DE" dirty="0" err="1"/>
              <a:t>practices</a:t>
            </a:r>
            <a:r>
              <a:rPr lang="de-DE" dirty="0"/>
              <a:t> (BMPs)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a:t>A </a:t>
            </a:r>
            <a:r>
              <a:rPr lang="de-DE" dirty="0" err="1"/>
              <a:t>few</a:t>
            </a:r>
            <a:r>
              <a:rPr lang="de-DE" dirty="0"/>
              <a:t> </a:t>
            </a:r>
            <a:r>
              <a:rPr lang="de-DE" dirty="0" err="1"/>
              <a:t>years</a:t>
            </a:r>
            <a:r>
              <a:rPr lang="de-DE" dirty="0"/>
              <a:t> </a:t>
            </a:r>
            <a:r>
              <a:rPr lang="de-DE" dirty="0" err="1"/>
              <a:t>later</a:t>
            </a:r>
            <a:r>
              <a:rPr lang="de-DE" dirty="0"/>
              <a:t> </a:t>
            </a:r>
            <a:r>
              <a:rPr lang="de-DE" dirty="0" err="1"/>
              <a:t>we</a:t>
            </a:r>
            <a:r>
              <a:rPr lang="de-DE" dirty="0"/>
              <a:t> </a:t>
            </a:r>
            <a:r>
              <a:rPr lang="de-DE" dirty="0" err="1"/>
              <a:t>see</a:t>
            </a:r>
            <a:r>
              <a:rPr lang="de-DE" dirty="0"/>
              <a:t> </a:t>
            </a:r>
            <a:r>
              <a:rPr lang="de-DE" dirty="0" err="1"/>
              <a:t>the</a:t>
            </a:r>
            <a:r>
              <a:rPr lang="de-DE" dirty="0"/>
              <a:t> </a:t>
            </a:r>
            <a:r>
              <a:rPr lang="de-DE" dirty="0" err="1"/>
              <a:t>terms</a:t>
            </a:r>
            <a:r>
              <a:rPr lang="de-DE" dirty="0"/>
              <a:t> Green </a:t>
            </a:r>
            <a:r>
              <a:rPr lang="de-DE" dirty="0" err="1"/>
              <a:t>infrastructure</a:t>
            </a:r>
            <a:r>
              <a:rPr lang="de-DE" dirty="0"/>
              <a:t> (GI) and </a:t>
            </a:r>
            <a:r>
              <a:rPr lang="de-DE" dirty="0" err="1"/>
              <a:t>Ecosystem-based</a:t>
            </a:r>
            <a:r>
              <a:rPr lang="de-DE" dirty="0"/>
              <a:t> </a:t>
            </a:r>
            <a:r>
              <a:rPr lang="de-DE" dirty="0" err="1"/>
              <a:t>adaptation</a:t>
            </a:r>
            <a:r>
              <a:rPr lang="de-DE" dirty="0"/>
              <a:t> (</a:t>
            </a:r>
            <a:r>
              <a:rPr lang="de-DE" dirty="0" err="1"/>
              <a:t>EbA</a:t>
            </a:r>
            <a:r>
              <a:rPr lang="de-DE" dirty="0"/>
              <a:t>) </a:t>
            </a:r>
            <a:r>
              <a:rPr lang="de-DE" dirty="0" err="1"/>
              <a:t>being</a:t>
            </a:r>
            <a:r>
              <a:rPr lang="de-DE" dirty="0"/>
              <a:t> </a:t>
            </a:r>
            <a:r>
              <a:rPr lang="de-DE" dirty="0" err="1"/>
              <a:t>used</a:t>
            </a:r>
            <a:r>
              <a:rPr lang="de-DE" dirty="0"/>
              <a:t> </a:t>
            </a:r>
            <a:r>
              <a:rPr lang="de-DE" dirty="0" err="1"/>
              <a:t>more</a:t>
            </a:r>
            <a:endParaRPr lang="de-DE"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dirty="0" err="1"/>
              <a:t>It</a:t>
            </a:r>
            <a:r>
              <a:rPr lang="de-DE" dirty="0"/>
              <a:t> </a:t>
            </a:r>
            <a:r>
              <a:rPr lang="de-DE" dirty="0" err="1"/>
              <a:t>is</a:t>
            </a:r>
            <a:r>
              <a:rPr lang="de-DE" dirty="0"/>
              <a:t> not </a:t>
            </a:r>
            <a:r>
              <a:rPr lang="de-DE" dirty="0" err="1"/>
              <a:t>until</a:t>
            </a:r>
            <a:r>
              <a:rPr lang="de-DE" dirty="0"/>
              <a:t> 2015 </a:t>
            </a:r>
            <a:r>
              <a:rPr lang="de-DE" dirty="0" err="1"/>
              <a:t>that</a:t>
            </a:r>
            <a:r>
              <a:rPr lang="de-DE" dirty="0"/>
              <a:t> </a:t>
            </a:r>
            <a:r>
              <a:rPr lang="de-DE" dirty="0" err="1"/>
              <a:t>the</a:t>
            </a:r>
            <a:r>
              <a:rPr lang="de-DE" dirty="0"/>
              <a:t> </a:t>
            </a:r>
            <a:r>
              <a:rPr lang="de-DE" dirty="0" err="1"/>
              <a:t>term</a:t>
            </a:r>
            <a:r>
              <a:rPr lang="de-DE" dirty="0"/>
              <a:t> </a:t>
            </a:r>
            <a:r>
              <a:rPr lang="de-DE" dirty="0" err="1"/>
              <a:t>NbS</a:t>
            </a:r>
            <a:r>
              <a:rPr lang="de-DE" dirty="0"/>
              <a:t> </a:t>
            </a:r>
            <a:r>
              <a:rPr lang="de-DE" dirty="0" err="1"/>
              <a:t>takes</a:t>
            </a:r>
            <a:r>
              <a:rPr lang="de-DE" dirty="0"/>
              <a:t> off</a:t>
            </a:r>
          </a:p>
          <a:p>
            <a:pPr marL="171450" indent="-171450">
              <a:buFont typeface="Arial" panose="020B0604020202020204" pitchFamily="34" charset="0"/>
              <a:buChar char="•"/>
            </a:pPr>
            <a:r>
              <a:rPr lang="de-DE" dirty="0"/>
              <a:t>The </a:t>
            </a:r>
            <a:r>
              <a:rPr lang="de-DE" dirty="0" err="1"/>
              <a:t>other</a:t>
            </a:r>
            <a:r>
              <a:rPr lang="de-DE" dirty="0"/>
              <a:t> </a:t>
            </a:r>
            <a:r>
              <a:rPr lang="de-DE" dirty="0" err="1"/>
              <a:t>terms</a:t>
            </a:r>
            <a:r>
              <a:rPr lang="de-DE" dirty="0"/>
              <a:t> </a:t>
            </a:r>
            <a:r>
              <a:rPr lang="de-DE" dirty="0" err="1"/>
              <a:t>mentioned</a:t>
            </a:r>
            <a:r>
              <a:rPr lang="de-DE" dirty="0"/>
              <a:t> in </a:t>
            </a:r>
            <a:r>
              <a:rPr lang="de-DE" dirty="0" err="1"/>
              <a:t>this</a:t>
            </a:r>
            <a:r>
              <a:rPr lang="de-DE" dirty="0"/>
              <a:t> </a:t>
            </a:r>
            <a:r>
              <a:rPr lang="de-DE" dirty="0" err="1"/>
              <a:t>figure</a:t>
            </a:r>
            <a:r>
              <a:rPr lang="de-DE" dirty="0"/>
              <a:t> </a:t>
            </a:r>
            <a:r>
              <a:rPr lang="de-DE" dirty="0" err="1"/>
              <a:t>are</a:t>
            </a:r>
            <a:r>
              <a:rPr lang="de-DE" dirty="0"/>
              <a:t>: </a:t>
            </a:r>
          </a:p>
          <a:p>
            <a:pPr marL="628650" lvl="1" indent="-171450">
              <a:buFont typeface="Arial" panose="020B0604020202020204" pitchFamily="34" charset="0"/>
              <a:buChar char="•"/>
            </a:pPr>
            <a:r>
              <a:rPr lang="de-DE" dirty="0"/>
              <a:t>Low-impact </a:t>
            </a:r>
            <a:r>
              <a:rPr lang="de-DE" dirty="0" err="1"/>
              <a:t>developments</a:t>
            </a:r>
            <a:r>
              <a:rPr lang="de-DE" dirty="0"/>
              <a:t> (LIDs)</a:t>
            </a:r>
          </a:p>
          <a:p>
            <a:pPr marL="628650" lvl="1" indent="-171450">
              <a:buFont typeface="Arial" panose="020B0604020202020204" pitchFamily="34" charset="0"/>
              <a:buChar char="•"/>
            </a:pPr>
            <a:r>
              <a:rPr lang="de-DE" dirty="0" err="1"/>
              <a:t>Water</a:t>
            </a:r>
            <a:r>
              <a:rPr lang="de-DE" dirty="0"/>
              <a:t>-sensitive urban design (WSUD)</a:t>
            </a:r>
          </a:p>
          <a:p>
            <a:pPr marL="628650" lvl="1" indent="-171450">
              <a:buFont typeface="Arial" panose="020B0604020202020204" pitchFamily="34" charset="0"/>
              <a:buChar char="•"/>
            </a:pPr>
            <a:r>
              <a:rPr lang="de-DE" dirty="0" err="1"/>
              <a:t>Sustainable</a:t>
            </a:r>
            <a:r>
              <a:rPr lang="de-DE" dirty="0"/>
              <a:t> urban </a:t>
            </a:r>
            <a:r>
              <a:rPr lang="de-DE" dirty="0" err="1"/>
              <a:t>drainage</a:t>
            </a:r>
            <a:r>
              <a:rPr lang="de-DE" dirty="0"/>
              <a:t> </a:t>
            </a:r>
            <a:r>
              <a:rPr lang="de-DE" dirty="0" err="1"/>
              <a:t>systems</a:t>
            </a:r>
            <a:r>
              <a:rPr lang="de-DE" dirty="0"/>
              <a:t> (</a:t>
            </a:r>
            <a:r>
              <a:rPr lang="de-DE" dirty="0" err="1"/>
              <a:t>SuDs</a:t>
            </a:r>
            <a:r>
              <a:rPr lang="de-DE" dirty="0"/>
              <a:t>)</a:t>
            </a:r>
          </a:p>
          <a:p>
            <a:pPr marL="628650" lvl="1" indent="-171450">
              <a:buFont typeface="Arial" panose="020B0604020202020204" pitchFamily="34" charset="0"/>
              <a:buChar char="•"/>
            </a:pPr>
            <a:r>
              <a:rPr lang="de-DE" dirty="0"/>
              <a:t>Nature-</a:t>
            </a:r>
            <a:r>
              <a:rPr lang="de-DE" dirty="0" err="1"/>
              <a:t>based</a:t>
            </a:r>
            <a:r>
              <a:rPr lang="de-DE" dirty="0"/>
              <a:t> </a:t>
            </a:r>
            <a:r>
              <a:rPr lang="de-DE" dirty="0" err="1"/>
              <a:t>solutions</a:t>
            </a:r>
            <a:r>
              <a:rPr lang="de-DE" dirty="0"/>
              <a:t> (</a:t>
            </a:r>
            <a:r>
              <a:rPr lang="de-DE" dirty="0" err="1"/>
              <a:t>NbS</a:t>
            </a:r>
            <a:r>
              <a:rPr lang="de-DE" dirty="0"/>
              <a:t>)</a:t>
            </a:r>
          </a:p>
          <a:p>
            <a:pPr marL="628650" lvl="1" indent="-171450">
              <a:buFont typeface="Arial" panose="020B0604020202020204" pitchFamily="34" charset="0"/>
              <a:buChar char="•"/>
            </a:pPr>
            <a:r>
              <a:rPr lang="de-DE" dirty="0" err="1"/>
              <a:t>Ecosystem-based</a:t>
            </a:r>
            <a:r>
              <a:rPr lang="de-DE" dirty="0"/>
              <a:t> </a:t>
            </a:r>
            <a:r>
              <a:rPr lang="de-DE" dirty="0" err="1"/>
              <a:t>disaster</a:t>
            </a:r>
            <a:r>
              <a:rPr lang="de-DE" dirty="0"/>
              <a:t> </a:t>
            </a:r>
            <a:r>
              <a:rPr lang="de-DE" dirty="0" err="1"/>
              <a:t>risk</a:t>
            </a:r>
            <a:r>
              <a:rPr lang="de-DE" dirty="0"/>
              <a:t> </a:t>
            </a:r>
            <a:r>
              <a:rPr lang="de-DE" dirty="0" err="1"/>
              <a:t>reduction</a:t>
            </a:r>
            <a:r>
              <a:rPr lang="de-DE" dirty="0"/>
              <a:t> (Eco-DRR)</a:t>
            </a:r>
          </a:p>
          <a:p>
            <a:pPr marL="628650" lvl="1" indent="-171450">
              <a:buFont typeface="Arial" panose="020B0604020202020204" pitchFamily="34" charset="0"/>
              <a:buChar char="•"/>
            </a:pPr>
            <a:r>
              <a:rPr lang="de-DE" dirty="0"/>
              <a:t>Blue–</a:t>
            </a:r>
            <a:r>
              <a:rPr lang="de-DE" dirty="0" err="1"/>
              <a:t>green</a:t>
            </a:r>
            <a:r>
              <a:rPr lang="de-DE" dirty="0"/>
              <a:t> </a:t>
            </a:r>
            <a:r>
              <a:rPr lang="de-DE" dirty="0" err="1"/>
              <a:t>infrastructure</a:t>
            </a:r>
            <a:r>
              <a:rPr lang="de-DE" dirty="0"/>
              <a:t> (BGI).</a:t>
            </a:r>
          </a:p>
          <a:p>
            <a:endParaRPr lang="en-DE"/>
          </a:p>
        </p:txBody>
      </p:sp>
      <p:sp>
        <p:nvSpPr>
          <p:cNvPr id="4" name="Slide Number Placeholder 3"/>
          <p:cNvSpPr>
            <a:spLocks noGrp="1"/>
          </p:cNvSpPr>
          <p:nvPr>
            <p:ph type="sldNum" sz="quarter" idx="5"/>
          </p:nvPr>
        </p:nvSpPr>
        <p:spPr/>
        <p:txBody>
          <a:bodyPr/>
          <a:lstStyle/>
          <a:p>
            <a:fld id="{B7DE27B9-514F-4297-B2C5-2D366967AA8D}" type="slidenum">
              <a:rPr lang="en-DE" smtClean="0"/>
              <a:t>12</a:t>
            </a:fld>
            <a:endParaRPr lang="en-DE"/>
          </a:p>
        </p:txBody>
      </p:sp>
    </p:spTree>
    <p:extLst>
      <p:ext uri="{BB962C8B-B14F-4D97-AF65-F5344CB8AC3E}">
        <p14:creationId xmlns:p14="http://schemas.microsoft.com/office/powerpoint/2010/main" val="10237279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On the global level, </a:t>
            </a:r>
            <a:r>
              <a:rPr lang="en-GB" dirty="0" err="1"/>
              <a:t>NbS</a:t>
            </a:r>
            <a:r>
              <a:rPr lang="en-GB" dirty="0"/>
              <a:t> is often used in the context with eco-disaster risk reduction and climate change adaptation</a:t>
            </a:r>
          </a:p>
          <a:p>
            <a:pPr marL="171450" indent="-171450">
              <a:buFont typeface="Arial" panose="020B0604020202020204" pitchFamily="34" charset="0"/>
              <a:buChar char="•"/>
            </a:pPr>
            <a:r>
              <a:rPr lang="en-GB" dirty="0"/>
              <a:t>Namely in the Sendai framework, the UN Sustainable Development Goals, the Paris Agreement</a:t>
            </a:r>
          </a:p>
          <a:p>
            <a:pPr marL="171450" indent="-171450">
              <a:buFont typeface="Arial" panose="020B0604020202020204" pitchFamily="34" charset="0"/>
              <a:buChar char="•"/>
            </a:pPr>
            <a:r>
              <a:rPr lang="en-GB" dirty="0"/>
              <a:t>It is also an important approach in environmental and biodiversity conservation (Aichi, CBD COP, Ramsar </a:t>
            </a:r>
            <a:r>
              <a:rPr lang="en-GB" dirty="0" err="1"/>
              <a:t>Descision</a:t>
            </a:r>
            <a:r>
              <a:rPr lang="en-GB" dirty="0"/>
              <a:t>)</a:t>
            </a:r>
          </a:p>
        </p:txBody>
      </p:sp>
      <p:sp>
        <p:nvSpPr>
          <p:cNvPr id="4" name="Slide Number Placeholder 3"/>
          <p:cNvSpPr>
            <a:spLocks noGrp="1"/>
          </p:cNvSpPr>
          <p:nvPr>
            <p:ph type="sldNum" sz="quarter" idx="5"/>
          </p:nvPr>
        </p:nvSpPr>
        <p:spPr/>
        <p:txBody>
          <a:bodyPr/>
          <a:lstStyle/>
          <a:p>
            <a:fld id="{B7DE27B9-514F-4297-B2C5-2D366967AA8D}" type="slidenum">
              <a:rPr lang="en-DE" smtClean="0"/>
              <a:t>13</a:t>
            </a:fld>
            <a:endParaRPr lang="en-DE"/>
          </a:p>
        </p:txBody>
      </p:sp>
    </p:spTree>
    <p:extLst>
      <p:ext uri="{BB962C8B-B14F-4D97-AF65-F5344CB8AC3E}">
        <p14:creationId xmlns:p14="http://schemas.microsoft.com/office/powerpoint/2010/main" val="5564666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cs typeface="Calibri"/>
              </a:rPr>
              <a:t>On the EU level, </a:t>
            </a:r>
            <a:r>
              <a:rPr lang="en-US" dirty="0" err="1">
                <a:cs typeface="Calibri"/>
              </a:rPr>
              <a:t>NbS</a:t>
            </a:r>
            <a:r>
              <a:rPr lang="en-US" dirty="0">
                <a:cs typeface="Calibri"/>
              </a:rPr>
              <a:t> is part of </a:t>
            </a:r>
            <a:r>
              <a:rPr lang="en-GB" dirty="0"/>
              <a:t>disaster risk reduction, climate change adaptation, biodiversity, water and urban policies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Moreover, they are an important part of the research and innovation agenda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The </a:t>
            </a:r>
            <a:r>
              <a:rPr lang="en-GB" dirty="0" err="1"/>
              <a:t>NbS</a:t>
            </a:r>
            <a:r>
              <a:rPr lang="en-GB" dirty="0"/>
              <a:t> roadmap for this aims to:</a:t>
            </a:r>
            <a:endParaRPr lang="en-US" sz="1200" b="1" dirty="0">
              <a:latin typeface="Lato"/>
              <a:ea typeface="Lato"/>
              <a:cs typeface="Lato"/>
            </a:endParaRPr>
          </a:p>
          <a:p>
            <a:pPr marL="800100" lvl="1" indent="-342900">
              <a:buAutoNum type="arabicPeriod"/>
            </a:pPr>
            <a:r>
              <a:rPr lang="en-US" sz="1200" dirty="0">
                <a:latin typeface="Lato"/>
                <a:ea typeface="Lato"/>
                <a:cs typeface="Lato"/>
              </a:rPr>
              <a:t>Enhance the framework conditions for </a:t>
            </a:r>
            <a:r>
              <a:rPr lang="en-US" sz="1200" dirty="0" err="1">
                <a:latin typeface="Lato"/>
                <a:ea typeface="Lato"/>
                <a:cs typeface="Lato"/>
              </a:rPr>
              <a:t>NbS</a:t>
            </a:r>
            <a:r>
              <a:rPr lang="en-US" sz="1200" dirty="0">
                <a:latin typeface="Lato"/>
                <a:ea typeface="Lato"/>
                <a:cs typeface="Lato"/>
              </a:rPr>
              <a:t> at EU policy level </a:t>
            </a:r>
          </a:p>
          <a:p>
            <a:pPr marL="800100" lvl="1" indent="-342900">
              <a:buAutoNum type="arabicPeriod"/>
            </a:pPr>
            <a:r>
              <a:rPr lang="en-US" sz="1200" dirty="0">
                <a:latin typeface="Lato"/>
                <a:ea typeface="Lato"/>
                <a:cs typeface="Lato"/>
              </a:rPr>
              <a:t>Develop a </a:t>
            </a:r>
            <a:r>
              <a:rPr lang="en-US" sz="1200" b="1" dirty="0">
                <a:latin typeface="Lato"/>
                <a:ea typeface="Lato"/>
                <a:cs typeface="Lato"/>
              </a:rPr>
              <a:t>European community of innovators </a:t>
            </a:r>
            <a:r>
              <a:rPr lang="en-US" sz="1200" dirty="0">
                <a:latin typeface="Lato"/>
                <a:ea typeface="Lato"/>
                <a:cs typeface="Lato"/>
              </a:rPr>
              <a:t>through awareness and engagement </a:t>
            </a:r>
          </a:p>
          <a:p>
            <a:pPr marL="800100" lvl="1" indent="-342900">
              <a:buAutoNum type="arabicPeriod"/>
            </a:pPr>
            <a:r>
              <a:rPr lang="en-US" sz="1200" dirty="0">
                <a:latin typeface="Lato"/>
                <a:ea typeface="Lato"/>
                <a:cs typeface="Lato"/>
              </a:rPr>
              <a:t>Provide the evidence and knowledge base for nature-based solutions</a:t>
            </a:r>
          </a:p>
          <a:p>
            <a:pPr marL="800100" lvl="1" indent="-342900">
              <a:buAutoNum type="arabicPeriod"/>
            </a:pPr>
            <a:r>
              <a:rPr lang="en-US" sz="1200" dirty="0">
                <a:latin typeface="Lato"/>
                <a:ea typeface="Lato"/>
                <a:cs typeface="Lato"/>
              </a:rPr>
              <a:t>Advance the development, uptake and upscale of innovative nature-based solutions through systemic innovation and co-design, co-development, co-implementation of solutions and leverage of funding (large demos)</a:t>
            </a:r>
          </a:p>
          <a:p>
            <a:pPr marL="800100" lvl="1" indent="-342900">
              <a:buAutoNum type="arabicPeriod"/>
            </a:pPr>
            <a:r>
              <a:rPr lang="en-US" sz="1200" dirty="0">
                <a:latin typeface="Lato"/>
                <a:ea typeface="Lato"/>
                <a:cs typeface="Lato"/>
              </a:rPr>
              <a:t>Mainstream nature-based solutions within the international R&amp;I agenda. </a:t>
            </a:r>
            <a:endParaRPr lang="fr-FR" sz="1200" dirty="0">
              <a:latin typeface="Lato"/>
              <a:ea typeface="Lato"/>
              <a:cs typeface="Lato"/>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t>14</a:t>
            </a:fld>
            <a:endParaRPr lang="en-US"/>
          </a:p>
        </p:txBody>
      </p:sp>
    </p:spTree>
    <p:extLst>
      <p:ext uri="{BB962C8B-B14F-4D97-AF65-F5344CB8AC3E}">
        <p14:creationId xmlns:p14="http://schemas.microsoft.com/office/powerpoint/2010/main" val="26118630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gn="just">
              <a:buAutoNum type="arabicParenR"/>
            </a:pPr>
            <a:r>
              <a:rPr lang="en-US" sz="2000" dirty="0">
                <a:solidFill>
                  <a:schemeClr val="bg1"/>
                </a:solidFill>
                <a:latin typeface="Lato"/>
                <a:ea typeface="Lato"/>
                <a:cs typeface="Lato"/>
              </a:rPr>
              <a:t>The main goal of environmental policy is to regulate resource use or reduce pollution to promote human welfare and/or protect natural systems on global, regional (e.g., EU) and national levels.</a:t>
            </a:r>
          </a:p>
          <a:p>
            <a:pPr marL="457200" indent="-457200" algn="just">
              <a:buAutoNum type="arabicParenR"/>
            </a:pPr>
            <a:r>
              <a:rPr lang="en-GB" sz="2000" dirty="0">
                <a:solidFill>
                  <a:schemeClr val="bg1"/>
                </a:solidFill>
                <a:latin typeface="Lato"/>
                <a:ea typeface="Lato"/>
                <a:cs typeface="Lato"/>
              </a:rPr>
              <a:t>Nature-based Solutions and closely linked concepts – including eco-disaster risk reduction and (ECO-DDR) and climate change adaptation (CCA) - have been part of the policy agenda for many years. Some examples of policies that include </a:t>
            </a:r>
            <a:r>
              <a:rPr lang="en-GB" sz="2000" dirty="0" err="1">
                <a:solidFill>
                  <a:schemeClr val="bg1"/>
                </a:solidFill>
                <a:latin typeface="Lato"/>
                <a:ea typeface="Lato"/>
                <a:cs typeface="Lato"/>
              </a:rPr>
              <a:t>NbS</a:t>
            </a:r>
            <a:r>
              <a:rPr lang="en-GB" sz="2000" dirty="0">
                <a:solidFill>
                  <a:schemeClr val="bg1"/>
                </a:solidFill>
                <a:latin typeface="Lato"/>
                <a:ea typeface="Lato"/>
                <a:cs typeface="Lato"/>
              </a:rPr>
              <a:t> are:</a:t>
            </a:r>
            <a:endParaRPr lang="en-GB" dirty="0">
              <a:solidFill>
                <a:schemeClr val="bg1"/>
              </a:solidFill>
              <a:latin typeface="Calibri" panose="020F0502020204030204"/>
              <a:ea typeface="Lato"/>
              <a:cs typeface="Calibri" panose="020F0502020204030204"/>
            </a:endParaRPr>
          </a:p>
          <a:p>
            <a:pPr marL="914400" lvl="1" indent="-457200" algn="just">
              <a:buFont typeface="Arial"/>
              <a:buChar char="•"/>
            </a:pPr>
            <a:r>
              <a:rPr lang="en-GB" sz="2000" dirty="0">
                <a:solidFill>
                  <a:schemeClr val="bg1"/>
                </a:solidFill>
                <a:latin typeface="Lato"/>
                <a:ea typeface="Lato"/>
                <a:cs typeface="Lato"/>
              </a:rPr>
              <a:t>Global: UN SDGs, Sendai Framework, UNFCC Paris Agreement</a:t>
            </a:r>
            <a:endParaRPr lang="en-GB" dirty="0">
              <a:solidFill>
                <a:schemeClr val="bg1"/>
              </a:solidFill>
              <a:latin typeface="Calibri" panose="020F0502020204030204"/>
              <a:ea typeface="Lato"/>
              <a:cs typeface="Calibri" panose="020F0502020204030204"/>
            </a:endParaRPr>
          </a:p>
          <a:p>
            <a:pPr marL="914400" lvl="1" indent="-457200" algn="just">
              <a:buFont typeface="Arial"/>
              <a:buChar char="•"/>
            </a:pPr>
            <a:r>
              <a:rPr lang="en-GB" sz="2000" dirty="0">
                <a:solidFill>
                  <a:schemeClr val="bg1"/>
                </a:solidFill>
                <a:latin typeface="Lato"/>
                <a:ea typeface="Lato"/>
                <a:cs typeface="Lato"/>
              </a:rPr>
              <a:t>EU: Biodiversity, Climate Adaptation, Water, Disaster Risk Reduction, Sustainable Cities &amp; Territories, Research &amp; Innovation</a:t>
            </a:r>
            <a:endParaRPr lang="en-GB" dirty="0">
              <a:solidFill>
                <a:schemeClr val="bg1"/>
              </a:solidFill>
              <a:latin typeface="Calibri" panose="020F0502020204030204"/>
              <a:ea typeface="Lato"/>
              <a:cs typeface="Calibri" panose="020F0502020204030204"/>
            </a:endParaRPr>
          </a:p>
          <a:p>
            <a:pPr lvl="1" algn="just"/>
            <a:endParaRPr lang="en-GB" sz="2000" dirty="0">
              <a:latin typeface="Lato"/>
              <a:ea typeface="Lato"/>
              <a:cs typeface="Lato"/>
            </a:endParaRPr>
          </a:p>
          <a:p>
            <a:pPr marL="457200" indent="-457200">
              <a:buFont typeface="Calibri Light" panose="020F0302020204030204"/>
              <a:buAutoNum type="arabicParenR"/>
            </a:pP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15</a:t>
            </a:fld>
            <a:endParaRPr lang="en-IE"/>
          </a:p>
        </p:txBody>
      </p:sp>
    </p:spTree>
    <p:extLst>
      <p:ext uri="{BB962C8B-B14F-4D97-AF65-F5344CB8AC3E}">
        <p14:creationId xmlns:p14="http://schemas.microsoft.com/office/powerpoint/2010/main" val="16147975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GB" dirty="0"/>
              <a:t>In OPERANDUM, we defined a permitting path as the list of legislation that an </a:t>
            </a:r>
            <a:r>
              <a:rPr lang="en-GB" dirty="0" err="1"/>
              <a:t>NbS</a:t>
            </a:r>
            <a:r>
              <a:rPr lang="en-GB" dirty="0"/>
              <a:t> project must fulfil so that the works can start. As in a normal building project, before starting an </a:t>
            </a:r>
            <a:r>
              <a:rPr lang="en-GB" dirty="0" err="1"/>
              <a:t>NbS</a:t>
            </a:r>
            <a:r>
              <a:rPr lang="en-GB" dirty="0"/>
              <a:t>, the project developer will need to request permission for starting the works. </a:t>
            </a:r>
          </a:p>
          <a:p>
            <a:pPr marL="171450" indent="-171450">
              <a:buFont typeface="Arial" panose="020B0604020202020204" pitchFamily="34" charset="0"/>
              <a:buChar char="•"/>
              <a:defRPr/>
            </a:pPr>
            <a:r>
              <a:rPr lang="en-GB" dirty="0"/>
              <a:t>Permissions are requested by the developer in the planning phase. Procedural flaws may affect the organization and design process of </a:t>
            </a:r>
            <a:r>
              <a:rPr lang="en-GB" dirty="0" err="1"/>
              <a:t>NbS</a:t>
            </a:r>
            <a:r>
              <a:rPr lang="en-GB" dirty="0"/>
              <a:t> and cause delays and financial issues leading to critical consequences. </a:t>
            </a:r>
          </a:p>
          <a:p>
            <a:pPr marL="171450" indent="-171450">
              <a:buFont typeface="Arial" panose="020B0604020202020204" pitchFamily="34" charset="0"/>
              <a:buChar char="•"/>
              <a:defRPr/>
            </a:pPr>
            <a:r>
              <a:rPr lang="en-GB" dirty="0"/>
              <a:t>Permitting paths can vary greatly depending on the country, </a:t>
            </a:r>
            <a:r>
              <a:rPr lang="en-GB" b="1" dirty="0"/>
              <a:t>location</a:t>
            </a:r>
            <a:r>
              <a:rPr lang="en-GB" dirty="0"/>
              <a:t>, </a:t>
            </a:r>
            <a:r>
              <a:rPr lang="en-GB" b="1" dirty="0"/>
              <a:t>scale</a:t>
            </a:r>
            <a:r>
              <a:rPr lang="en-GB" dirty="0"/>
              <a:t>, </a:t>
            </a:r>
            <a:r>
              <a:rPr lang="en-GB" b="1" dirty="0"/>
              <a:t>intervention type </a:t>
            </a:r>
            <a:r>
              <a:rPr lang="en-GB" dirty="0"/>
              <a:t>and much more. </a:t>
            </a:r>
          </a:p>
          <a:p>
            <a:pPr marL="171450" indent="-171450">
              <a:buFont typeface="Arial" panose="020B0604020202020204" pitchFamily="34" charset="0"/>
              <a:buChar char="•"/>
            </a:pPr>
            <a:r>
              <a:rPr lang="en-GB" dirty="0"/>
              <a:t>As we will see, the </a:t>
            </a:r>
            <a:r>
              <a:rPr lang="en-GB" b="1" dirty="0"/>
              <a:t>inclusion of </a:t>
            </a:r>
            <a:r>
              <a:rPr lang="en-GB" b="1" dirty="0" err="1"/>
              <a:t>NbS</a:t>
            </a:r>
            <a:r>
              <a:rPr lang="en-GB" b="1" dirty="0"/>
              <a:t> </a:t>
            </a:r>
            <a:r>
              <a:rPr lang="en-GB" dirty="0"/>
              <a:t>in an intervention project can have a </a:t>
            </a:r>
            <a:r>
              <a:rPr lang="en-GB" b="1" dirty="0"/>
              <a:t>positive impact </a:t>
            </a:r>
            <a:r>
              <a:rPr lang="en-GB" dirty="0"/>
              <a:t>on the permitting path of an intervention project.</a:t>
            </a:r>
          </a:p>
          <a:p>
            <a:pPr marL="0" marR="0" lvl="0" indent="0" algn="l" defTabSz="914400">
              <a:lnSpc>
                <a:spcPct val="100000"/>
              </a:lnSpc>
              <a:spcBef>
                <a:spcPts val="0"/>
              </a:spcBef>
              <a:spcAft>
                <a:spcPts val="0"/>
              </a:spcAft>
              <a:buClrTx/>
              <a:buSzTx/>
              <a:buFontTx/>
              <a:buNone/>
              <a:tabLst/>
              <a:defRPr/>
            </a:pPr>
            <a:endParaRPr lang="en-GB" sz="1200"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16</a:t>
            </a:fld>
            <a:endParaRPr lang="en-US"/>
          </a:p>
        </p:txBody>
      </p:sp>
    </p:spTree>
    <p:extLst>
      <p:ext uri="{BB962C8B-B14F-4D97-AF65-F5344CB8AC3E}">
        <p14:creationId xmlns:p14="http://schemas.microsoft.com/office/powerpoint/2010/main" val="25446581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en-GB" dirty="0"/>
              <a:t>This part of the presentation briefly illustrates the most peculiar issues from the permitting paths of 8 Open-Air Laboratories (OALs): Austria, China, Finland, Germany, Greece, Ireland, Italy, Scotland UK </a:t>
            </a:r>
            <a:endParaRPr lang="en-GB" dirty="0">
              <a:cs typeface="Calibri"/>
            </a:endParaRPr>
          </a:p>
          <a:p>
            <a:pPr marL="171450" indent="-171450">
              <a:buFont typeface="Arial" panose="020B0604020202020204" pitchFamily="34" charset="0"/>
              <a:buChar char="•"/>
              <a:defRPr/>
            </a:pPr>
            <a:r>
              <a:rPr lang="en-GB" dirty="0"/>
              <a:t>The most structured permitting path is the one from the Italian OAL of Bellocchio. The aim of the </a:t>
            </a:r>
            <a:r>
              <a:rPr lang="en-GB" dirty="0" err="1"/>
              <a:t>NbS</a:t>
            </a:r>
            <a:r>
              <a:rPr lang="en-GB" dirty="0"/>
              <a:t> was to build an artificial dune to mitigate the effect of storm surges and coastal erosion.   </a:t>
            </a:r>
          </a:p>
          <a:p>
            <a:pPr marL="171450" indent="-171450">
              <a:buFont typeface="Arial" panose="020B0604020202020204" pitchFamily="34" charset="0"/>
              <a:buChar char="•"/>
              <a:defRPr/>
            </a:pPr>
            <a:r>
              <a:rPr lang="en-GB" dirty="0"/>
              <a:t>The following slides will illustrate in detail the permitting path of this OAL.</a:t>
            </a:r>
          </a:p>
          <a:p>
            <a:pPr marL="0" marR="0" lvl="0" indent="0" algn="l" defTabSz="914400">
              <a:lnSpc>
                <a:spcPct val="100000"/>
              </a:lnSpc>
              <a:spcBef>
                <a:spcPts val="0"/>
              </a:spcBef>
              <a:spcAft>
                <a:spcPts val="0"/>
              </a:spcAft>
              <a:buClrTx/>
              <a:buSzTx/>
              <a:buFontTx/>
              <a:buNone/>
              <a:tabLst/>
              <a:defRPr/>
            </a:pPr>
            <a:endParaRPr lang="en-GB" sz="1200" dirty="0">
              <a:solidFill>
                <a:srgbClr val="000000"/>
              </a:solidFill>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17</a:t>
            </a:fld>
            <a:endParaRPr lang="en-US"/>
          </a:p>
        </p:txBody>
      </p:sp>
    </p:spTree>
    <p:extLst>
      <p:ext uri="{BB962C8B-B14F-4D97-AF65-F5344CB8AC3E}">
        <p14:creationId xmlns:p14="http://schemas.microsoft.com/office/powerpoint/2010/main" val="25723089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t>The green boxes represent the steps related to environmental protection of this permitting path. </a:t>
            </a:r>
            <a:endParaRPr lang="en-US" dirty="0"/>
          </a:p>
          <a:p>
            <a:pPr>
              <a:defRPr/>
            </a:pPr>
            <a:r>
              <a:rPr lang="en-GB" dirty="0"/>
              <a:t>The light blue boxes represent the stakeholders involved in the procedure. </a:t>
            </a:r>
            <a:endParaRPr lang="en-US" dirty="0">
              <a:cs typeface="Calibri"/>
            </a:endParaRPr>
          </a:p>
          <a:p>
            <a:pPr>
              <a:defRPr/>
            </a:pPr>
            <a:endParaRPr lang="en-GB" dirty="0"/>
          </a:p>
          <a:p>
            <a:pPr>
              <a:defRPr/>
            </a:pPr>
            <a:r>
              <a:rPr lang="en-GB" dirty="0"/>
              <a:t>For the case of Bellocchio, the first legislation to consider is the Environmental Impact Assessment which is a key instrument of the European Union’s environmental policy. It is currently governed by the terms of European Union Directive 2011/92/EU, as amended by Directive 2014/52/EU on the assessment of the effects of certain public and private Projects on the environment (EIA Directive). The EIA Directive (85/337/EEC) is in force since 1985 and applies to a wide range of defined public and private projects, which are defined in Annexes I and II. All projects listed in Annex I are considered as having significant effects on the environment and require an EIA (i.e., railways, motorways, installations for the disposal of waste etc…). For projects listed in Annex II, the national authorities have to decide whether an EIA is needed. This is done by the "screening procedure", which determines the effects of projects on the basis of thresholds/criteria or a case-by-case examination. The full EIA procedure can be quite lengthy, putting pressure on resources. </a:t>
            </a:r>
            <a:endParaRPr lang="en-GB" dirty="0">
              <a:cs typeface="Calibri" panose="020F0502020204030204"/>
            </a:endParaRPr>
          </a:p>
          <a:p>
            <a:pPr>
              <a:defRPr/>
            </a:pPr>
            <a:endParaRPr lang="en-GB" dirty="0"/>
          </a:p>
          <a:p>
            <a:pPr>
              <a:defRPr/>
            </a:pPr>
            <a:r>
              <a:rPr lang="en-GB" dirty="0"/>
              <a:t>This case illustrates the possibility of going through a Preliminary EIA assessment (</a:t>
            </a:r>
            <a:r>
              <a:rPr lang="en-GB" dirty="0" err="1"/>
              <a:t>valutazione</a:t>
            </a:r>
            <a:r>
              <a:rPr lang="en-GB" dirty="0"/>
              <a:t> </a:t>
            </a:r>
            <a:r>
              <a:rPr lang="en-GB" dirty="0" err="1"/>
              <a:t>preliminare</a:t>
            </a:r>
            <a:r>
              <a:rPr lang="en-GB" dirty="0"/>
              <a:t>). The Proponent, can present to the competent Authority (</a:t>
            </a:r>
            <a:r>
              <a:rPr lang="en-GB" dirty="0" err="1"/>
              <a:t>Regione</a:t>
            </a:r>
            <a:r>
              <a:rPr lang="en-GB" dirty="0"/>
              <a:t> Emilia-Romagna in this case) a document and an appropriate checklist highlighting the absence of potential significant and negative environmental impacts of the project, and subsequently request a preliminary assessment (</a:t>
            </a:r>
            <a:r>
              <a:rPr lang="en-GB" i="1" dirty="0" err="1"/>
              <a:t>Valutazione</a:t>
            </a:r>
            <a:r>
              <a:rPr lang="en-GB" i="1" dirty="0"/>
              <a:t> </a:t>
            </a:r>
            <a:r>
              <a:rPr lang="en-GB" i="1" dirty="0" err="1"/>
              <a:t>Preliminare</a:t>
            </a:r>
            <a:r>
              <a:rPr lang="en-GB" dirty="0"/>
              <a:t>) in order to identify which procedure to initiate. The Authority has 30 days to communicate its decision and in this case, this was the procedure applied. </a:t>
            </a:r>
          </a:p>
          <a:p>
            <a:pPr>
              <a:defRPr/>
            </a:pPr>
            <a:endParaRPr lang="en-GB" dirty="0"/>
          </a:p>
          <a:p>
            <a:pPr>
              <a:defRPr/>
            </a:pPr>
            <a:r>
              <a:rPr lang="en-GB" dirty="0"/>
              <a:t>A similar procedure has been applied also in OAL Greece, Ireland and Germany speeding up the permission procedures. The environmentally friendly character of </a:t>
            </a:r>
            <a:r>
              <a:rPr lang="en-GB" dirty="0" err="1"/>
              <a:t>NbS</a:t>
            </a:r>
            <a:r>
              <a:rPr lang="en-GB" dirty="0"/>
              <a:t> can play a fundamental role in influencing positively the Authority in applying this procedure.</a:t>
            </a:r>
            <a:endParaRPr lang="en-GB" dirty="0">
              <a:cs typeface="Calibri"/>
            </a:endParaRPr>
          </a:p>
          <a:p>
            <a:pPr>
              <a:defRPr/>
            </a:pPr>
            <a:endParaRPr lang="en-GB" dirty="0"/>
          </a:p>
          <a:p>
            <a:pPr algn="just">
              <a:defRPr/>
            </a:pPr>
            <a:r>
              <a:rPr lang="en-GB" dirty="0"/>
              <a:t>If the Authority deems that the project should go through an EIA screening the first step will be the Preliminary environmental study (</a:t>
            </a:r>
            <a:r>
              <a:rPr lang="en-GB" i="1" dirty="0"/>
              <a:t>Studio </a:t>
            </a:r>
            <a:r>
              <a:rPr lang="en-GB" i="1" dirty="0" err="1"/>
              <a:t>PreliminareAmbientale</a:t>
            </a:r>
            <a:r>
              <a:rPr lang="en-GB" dirty="0"/>
              <a:t>) that will be published promptly on the website of the competent authority, in order to allow administrations and stakeholder to submit their observations within a timeframe of forty-five (45) days from the publication of the documentation online. The procedure can take further months if some documents are missing.  </a:t>
            </a:r>
            <a:endParaRPr lang="en-GB" dirty="0">
              <a:cs typeface="Calibri"/>
            </a:endParaRPr>
          </a:p>
          <a:p>
            <a:pPr algn="just">
              <a:defRPr/>
            </a:pPr>
            <a:endParaRPr lang="en-GB" dirty="0"/>
          </a:p>
          <a:p>
            <a:pPr>
              <a:defRPr/>
            </a:pPr>
            <a:r>
              <a:rPr lang="en-GB" dirty="0"/>
              <a:t>The competent Authority can also issue a reasoned opinion on the necessity of subjecting the project to a full EIA, which requires even more time and resources. However, as said Full EIA is usually requested only for big projects like long railways, waste management projects and so on. Therefore, </a:t>
            </a:r>
            <a:r>
              <a:rPr lang="en-GB" dirty="0" err="1"/>
              <a:t>NbS</a:t>
            </a:r>
            <a:r>
              <a:rPr lang="en-GB" dirty="0"/>
              <a:t> are most probably not going to be subjected to Full EIA. </a:t>
            </a:r>
            <a:endParaRPr lang="en-GB"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18</a:t>
            </a:fld>
            <a:endParaRPr lang="en-US"/>
          </a:p>
        </p:txBody>
      </p:sp>
    </p:spTree>
    <p:extLst>
      <p:ext uri="{BB962C8B-B14F-4D97-AF65-F5344CB8AC3E}">
        <p14:creationId xmlns:p14="http://schemas.microsoft.com/office/powerpoint/2010/main" val="41914921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t>Since the OPERANDUM project is expected to develop within a Natura 2000 site it is required to subject the project to an appropriate assessment, as established by the European Habitats Directive. However, according to the objectives and aims of the OPERANDUM project, especially in view of the reduced environmental footprint, the most plausible authorization path seems to be the </a:t>
            </a:r>
            <a:r>
              <a:rPr lang="en-GB" dirty="0" err="1"/>
              <a:t>preVINCA</a:t>
            </a:r>
            <a:r>
              <a:rPr lang="en-GB" dirty="0"/>
              <a:t>, a specific screening to assess if the project is subject to the ordinary procedure of appropriate assessment or pre-assessment of impact (</a:t>
            </a:r>
            <a:r>
              <a:rPr lang="en-GB" i="1" dirty="0" err="1"/>
              <a:t>preVINCA</a:t>
            </a:r>
            <a:r>
              <a:rPr lang="en-GB" dirty="0"/>
              <a:t>) in derogation of the limits of definition of low impact. Once again </a:t>
            </a:r>
            <a:r>
              <a:rPr lang="en-GB" dirty="0" err="1"/>
              <a:t>NbS</a:t>
            </a:r>
            <a:r>
              <a:rPr lang="en-GB" dirty="0"/>
              <a:t> can have a positive role in convincing Authorities in applying the fastest procedure.</a:t>
            </a:r>
            <a:endParaRPr lang="en-US" dirty="0"/>
          </a:p>
          <a:p>
            <a:pPr>
              <a:defRPr/>
            </a:pPr>
            <a:endParaRPr lang="en-GB" dirty="0"/>
          </a:p>
          <a:p>
            <a:pPr>
              <a:defRPr/>
            </a:pPr>
            <a:r>
              <a:rPr lang="en-GB" dirty="0"/>
              <a:t>In the case of Bellocchio the next authorisations to request are those related to landscape planning. The Simplified Authorisation has been applied since the project can be classified as restoration of existing coastal defence structures. No European Directive is legislating in matters of landscape planning and therefore there is no harmonisation between EU member states. Legislation on landscape planning is often applied on a very local scale. </a:t>
            </a:r>
            <a:endParaRPr lang="en-GB" dirty="0">
              <a:cs typeface="Calibri" panose="020F0502020204030204"/>
            </a:endParaRPr>
          </a:p>
          <a:p>
            <a:pPr>
              <a:defRPr/>
            </a:pPr>
            <a:endParaRPr lang="en-GB" dirty="0"/>
          </a:p>
          <a:p>
            <a:pPr>
              <a:defRPr/>
            </a:pPr>
            <a:r>
              <a:rPr lang="en-GB" dirty="0"/>
              <a:t>It is worth mentioning that in this case the timing for EIA, Appropriate Assessment and Landscape Authorisation are the same. </a:t>
            </a:r>
            <a:endParaRPr lang="en-GB" dirty="0">
              <a:cs typeface="Calibri" panose="020F0502020204030204"/>
            </a:endParaRPr>
          </a:p>
          <a:p>
            <a:pPr>
              <a:defRPr/>
            </a:pPr>
            <a:endParaRPr lang="en-GB" dirty="0"/>
          </a:p>
          <a:p>
            <a:pPr>
              <a:defRPr/>
            </a:pPr>
            <a:r>
              <a:rPr lang="en-GB" dirty="0"/>
              <a:t>Once the Authority will give all the mentioned permissions, the work for the </a:t>
            </a:r>
            <a:r>
              <a:rPr lang="en-GB" dirty="0" err="1"/>
              <a:t>NbS</a:t>
            </a:r>
            <a:r>
              <a:rPr lang="en-GB" dirty="0"/>
              <a:t> can be started.  </a:t>
            </a:r>
            <a:endParaRPr lang="en-GB" dirty="0">
              <a:cs typeface="Calibri"/>
            </a:endParaRPr>
          </a:p>
          <a:p>
            <a:pPr marL="0" marR="0" lvl="0" indent="0" algn="l" defTabSz="914400">
              <a:lnSpc>
                <a:spcPct val="100000"/>
              </a:lnSpc>
              <a:spcBef>
                <a:spcPts val="0"/>
              </a:spcBef>
              <a:spcAft>
                <a:spcPts val="0"/>
              </a:spcAft>
              <a:buClrTx/>
              <a:buSzTx/>
              <a:buFontTx/>
              <a:buNone/>
              <a:tabLst/>
              <a:defRPr/>
            </a:pPr>
            <a:endParaRPr lang="en-GB" sz="1200" dirty="0">
              <a:solidFill>
                <a:srgbClr val="000000"/>
              </a:solidFill>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19</a:t>
            </a:fld>
            <a:endParaRPr lang="en-US"/>
          </a:p>
        </p:txBody>
      </p:sp>
    </p:spTree>
    <p:extLst>
      <p:ext uri="{BB962C8B-B14F-4D97-AF65-F5344CB8AC3E}">
        <p14:creationId xmlns:p14="http://schemas.microsoft.com/office/powerpoint/2010/main" val="38222107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cs typeface="Calibri"/>
              </a:rPr>
              <a:t>OPERANDUM is a European project that researches sustainable solutions based on nature to adapt to extreme weather events. We call these type of solutions 'nature-based solutions’.</a:t>
            </a:r>
          </a:p>
          <a:p>
            <a:pPr marL="171450" indent="-171450">
              <a:buFont typeface="Arial" panose="020B0604020202020204" pitchFamily="34" charset="0"/>
              <a:buChar char="•"/>
            </a:pPr>
            <a:r>
              <a:rPr lang="en-US">
                <a:cs typeface="Calibri"/>
              </a:rPr>
              <a:t>In the project, solutions are demonstrated for different types of hydro-meteorological hazards in 10 open air laboratories. </a:t>
            </a:r>
          </a:p>
          <a:p>
            <a:pPr marL="171450" indent="-171450">
              <a:buFont typeface="Arial" panose="020B0604020202020204" pitchFamily="34" charset="0"/>
              <a:buChar char="•"/>
            </a:pPr>
            <a:r>
              <a:rPr lang="en-US">
                <a:cs typeface="Calibri"/>
              </a:rPr>
              <a:t>The project is a collaboration between 26 partners in 14 countries – covering universities, NGOs, and SMEs – over 4 years. </a:t>
            </a:r>
          </a:p>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a:t>
            </a:fld>
            <a:endParaRPr lang="en-US"/>
          </a:p>
        </p:txBody>
      </p:sp>
    </p:spTree>
    <p:extLst>
      <p:ext uri="{BB962C8B-B14F-4D97-AF65-F5344CB8AC3E}">
        <p14:creationId xmlns:p14="http://schemas.microsoft.com/office/powerpoint/2010/main" val="11603506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t>•Small scale projects can be exempted from the necessity of requesting a permission. </a:t>
            </a:r>
            <a:endParaRPr lang="en-US" dirty="0"/>
          </a:p>
          <a:p>
            <a:pPr>
              <a:defRPr/>
            </a:pPr>
            <a:r>
              <a:rPr lang="en-GB" dirty="0"/>
              <a:t>- OAL UK, did not need to request a permission because of the small scale of the project, but also because the </a:t>
            </a:r>
            <a:r>
              <a:rPr lang="en-GB" dirty="0" err="1"/>
              <a:t>NbS</a:t>
            </a:r>
            <a:r>
              <a:rPr lang="en-GB" dirty="0"/>
              <a:t> was consequent to previous green infrastructure interventions. Moreover, the territory where the </a:t>
            </a:r>
            <a:r>
              <a:rPr lang="en-GB" dirty="0" err="1"/>
              <a:t>NbS</a:t>
            </a:r>
            <a:r>
              <a:rPr lang="en-GB" dirty="0"/>
              <a:t> has been implemented is owned by the Municipality</a:t>
            </a:r>
            <a:endParaRPr lang="en-GB" dirty="0">
              <a:cs typeface="Calibri"/>
            </a:endParaRPr>
          </a:p>
          <a:p>
            <a:pPr>
              <a:defRPr/>
            </a:pPr>
            <a:r>
              <a:rPr lang="en-GB" dirty="0"/>
              <a:t>- OAL China, no permitting path requested since the </a:t>
            </a:r>
            <a:r>
              <a:rPr lang="en-GB" dirty="0" err="1"/>
              <a:t>NbS</a:t>
            </a:r>
            <a:r>
              <a:rPr lang="en-GB" dirty="0"/>
              <a:t> is located in a research area</a:t>
            </a:r>
            <a:endParaRPr lang="en-GB" dirty="0">
              <a:cs typeface="Calibri"/>
            </a:endParaRPr>
          </a:p>
          <a:p>
            <a:pPr>
              <a:defRPr/>
            </a:pPr>
            <a:r>
              <a:rPr lang="en-GB" dirty="0"/>
              <a:t>- OAL Finland, no need to go through EIA or Appropriate Assessment since the </a:t>
            </a:r>
            <a:r>
              <a:rPr lang="en-GB" dirty="0" err="1"/>
              <a:t>NbS</a:t>
            </a:r>
            <a:r>
              <a:rPr lang="en-GB" dirty="0"/>
              <a:t> is designed to contribute to sustainable forest management and is located in private land </a:t>
            </a:r>
            <a:endParaRPr lang="en-GB" dirty="0">
              <a:cs typeface="Calibri"/>
            </a:endParaRPr>
          </a:p>
          <a:p>
            <a:pPr marL="0" marR="0" lvl="0" indent="0" algn="l" defTabSz="914400">
              <a:lnSpc>
                <a:spcPct val="100000"/>
              </a:lnSpc>
              <a:spcBef>
                <a:spcPts val="0"/>
              </a:spcBef>
              <a:spcAft>
                <a:spcPts val="0"/>
              </a:spcAft>
              <a:buClrTx/>
              <a:buSzTx/>
              <a:buFontTx/>
              <a:buNone/>
              <a:tabLst/>
              <a:defRPr/>
            </a:pPr>
            <a:endParaRPr lang="en-GB" sz="1200" dirty="0">
              <a:solidFill>
                <a:srgbClr val="000000"/>
              </a:solidFill>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20</a:t>
            </a:fld>
            <a:endParaRPr lang="en-US"/>
          </a:p>
        </p:txBody>
      </p:sp>
    </p:spTree>
    <p:extLst>
      <p:ext uri="{BB962C8B-B14F-4D97-AF65-F5344CB8AC3E}">
        <p14:creationId xmlns:p14="http://schemas.microsoft.com/office/powerpoint/2010/main" val="7213054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solidFill>
                <a:srgbClr val="000000"/>
              </a:solidFill>
              <a:cs typeface="Calibri"/>
            </a:endParaRPr>
          </a:p>
          <a:p>
            <a:r>
              <a:rPr lang="en-US" dirty="0"/>
              <a:t>As we have seen for the case of Bellocchio, National legislation sometimes allow to have a preliminary light environmental assessment avoiding the EIA Assessment and Full EIA and the Appropriate Assessment. </a:t>
            </a:r>
            <a:endParaRPr lang="en-US" dirty="0">
              <a:cs typeface="Calibri"/>
            </a:endParaRPr>
          </a:p>
          <a:p>
            <a:endParaRPr lang="en-US" dirty="0"/>
          </a:p>
          <a:p>
            <a:r>
              <a:rPr lang="en-US" dirty="0"/>
              <a:t>OAL Ireland is the only open laboratory that had to go through a Strategic Environmental Assessment (European Directive 2001/42/EC). According to article 3 of the SEA Directive, an environmental assessment is applicable for all </a:t>
            </a:r>
            <a:r>
              <a:rPr lang="en-US" b="1" dirty="0"/>
              <a:t>plans and </a:t>
            </a:r>
            <a:r>
              <a:rPr lang="en-US" b="1" dirty="0" err="1"/>
              <a:t>programmes</a:t>
            </a:r>
            <a:r>
              <a:rPr lang="en-US" dirty="0"/>
              <a:t>, prepared in the fields of agriculture, forestry, fisheries, energy, industry, transport, waste management, water management, telecommunications, tourism, town and country planning or land use. Moreover, all those that make a framework for projects listed in the EIA Directive or which may affect the Natura 2000 sites. If the plan or </a:t>
            </a:r>
            <a:r>
              <a:rPr lang="en-US" dirty="0" err="1"/>
              <a:t>programme</a:t>
            </a:r>
            <a:r>
              <a:rPr lang="en-US" dirty="0"/>
              <a:t> is likely to have a significant effect, the assessment must be carried out during the preparation of the plan and in any case before its approval.</a:t>
            </a: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21</a:t>
            </a:fld>
            <a:endParaRPr lang="en-US"/>
          </a:p>
        </p:txBody>
      </p:sp>
    </p:spTree>
    <p:extLst>
      <p:ext uri="{BB962C8B-B14F-4D97-AF65-F5344CB8AC3E}">
        <p14:creationId xmlns:p14="http://schemas.microsoft.com/office/powerpoint/2010/main" val="33396872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Font typeface="Arial"/>
              <a:buChar char="•"/>
            </a:pPr>
            <a:r>
              <a:rPr lang="en-GB" dirty="0"/>
              <a:t> The OAL Germany is a good example of the application of Hazard related policies, as the </a:t>
            </a:r>
            <a:r>
              <a:rPr lang="en-GB" dirty="0" err="1"/>
              <a:t>NbS</a:t>
            </a:r>
            <a:r>
              <a:rPr lang="en-GB" dirty="0"/>
              <a:t> </a:t>
            </a:r>
            <a:r>
              <a:rPr lang="en-GB" dirty="0" err="1"/>
              <a:t>vocused</a:t>
            </a:r>
            <a:r>
              <a:rPr lang="en-GB" dirty="0"/>
              <a:t> on floodplain restoration. These are harmonized at European level thanks to the Water and Floods Directives.</a:t>
            </a:r>
            <a:endParaRPr lang="en-US" dirty="0"/>
          </a:p>
          <a:p>
            <a:pPr marL="0" marR="0" lvl="0" indent="0" algn="just" defTabSz="914400" rtl="0" eaLnBrk="1" fontAlgn="auto" latinLnBrk="0" hangingPunct="1">
              <a:lnSpc>
                <a:spcPct val="100000"/>
              </a:lnSpc>
              <a:spcBef>
                <a:spcPts val="0"/>
              </a:spcBef>
              <a:spcAft>
                <a:spcPts val="0"/>
              </a:spcAft>
              <a:buClrTx/>
              <a:buSzTx/>
              <a:buFont typeface="Arial"/>
              <a:buChar char="•"/>
              <a:tabLst/>
              <a:defRPr/>
            </a:pPr>
            <a:r>
              <a:rPr lang="en-GB" dirty="0"/>
              <a:t> </a:t>
            </a:r>
            <a:r>
              <a:rPr lang="en-GB" dirty="0" err="1"/>
              <a:t>NbS</a:t>
            </a:r>
            <a:r>
              <a:rPr lang="en-GB" dirty="0"/>
              <a:t> include topics closely related to urban and landscape planning and building. Legislation in these fields are not harmonized by European Regulations or Directives.  In case of Italy, these legislations were important as their </a:t>
            </a:r>
            <a:r>
              <a:rPr lang="en-GB" dirty="0" err="1"/>
              <a:t>NbS</a:t>
            </a:r>
            <a:r>
              <a:rPr lang="en-GB" dirty="0"/>
              <a:t> (</a:t>
            </a:r>
            <a:r>
              <a:rPr lang="en-GB" sz="1200" i="1" dirty="0">
                <a:latin typeface="Lato" panose="020F0502020204030203" pitchFamily="34" charset="0"/>
                <a:ea typeface="Lato" panose="020F0502020204030203" pitchFamily="34" charset="0"/>
                <a:cs typeface="Lato" panose="020F0502020204030203" pitchFamily="34" charset="0"/>
              </a:rPr>
              <a:t>deep-rooted plants for riverbank stabilisation, artificial dune) </a:t>
            </a:r>
            <a:r>
              <a:rPr lang="en-GB" sz="1200" i="0" dirty="0">
                <a:latin typeface="Lato" panose="020F0502020204030203" pitchFamily="34" charset="0"/>
                <a:ea typeface="Lato" panose="020F0502020204030203" pitchFamily="34" charset="0"/>
                <a:cs typeface="Lato" panose="020F0502020204030203" pitchFamily="34" charset="0"/>
              </a:rPr>
              <a:t>needed to be constructed.</a:t>
            </a:r>
            <a:endParaRPr lang="en-GB" i="0" dirty="0">
              <a:cs typeface="Calibri"/>
            </a:endParaRPr>
          </a:p>
          <a:p>
            <a:pPr algn="just">
              <a:buFont typeface="Arial"/>
              <a:buChar char="•"/>
            </a:pPr>
            <a:r>
              <a:rPr lang="en-GB" dirty="0"/>
              <a:t> OAL Greece illustrated that every building project must respect Administrative legislation such as laws about employment, health and safety corruption and finding of antiquities, procurement etc.</a:t>
            </a:r>
          </a:p>
          <a:p>
            <a:pPr marL="171450" indent="-171450" algn="just">
              <a:lnSpc>
                <a:spcPct val="90000"/>
              </a:lnSpc>
              <a:spcBef>
                <a:spcPts val="1000"/>
              </a:spcBef>
              <a:buFont typeface="Arial"/>
              <a:buChar char="•"/>
            </a:pPr>
            <a:endParaRPr lang="en-GB"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22</a:t>
            </a:fld>
            <a:endParaRPr lang="en-US"/>
          </a:p>
        </p:txBody>
      </p:sp>
    </p:spTree>
    <p:extLst>
      <p:ext uri="{BB962C8B-B14F-4D97-AF65-F5344CB8AC3E}">
        <p14:creationId xmlns:p14="http://schemas.microsoft.com/office/powerpoint/2010/main" val="28292934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The above slide summarizes the legislation, divided in families of legislation, that the seven OPERANDUM OALs are confronted in the development of their projects: their permitting paths.</a:t>
            </a:r>
          </a:p>
          <a:p>
            <a:pPr marL="171450" indent="-171450">
              <a:buFont typeface="Arial" panose="020B0604020202020204" pitchFamily="34" charset="0"/>
              <a:buChar char="•"/>
            </a:pPr>
            <a:r>
              <a:rPr lang="en-GB" dirty="0"/>
              <a:t> It emerged that in the sector of environmental protection the path is quite obvious with the EIA/SEA, Habitats, and Water Directives providing a framework for national legislations. </a:t>
            </a:r>
          </a:p>
          <a:p>
            <a:pPr marL="171450" indent="-171450">
              <a:buFont typeface="Arial" panose="020B0604020202020204" pitchFamily="34" charset="0"/>
              <a:buChar char="•"/>
            </a:pPr>
            <a:r>
              <a:rPr lang="en-GB" dirty="0"/>
              <a:t>On the other hand, land use and planning, together with building, are still regulated at national regional and local levels. </a:t>
            </a:r>
          </a:p>
          <a:p>
            <a:pPr marL="171450" indent="-171450">
              <a:buFont typeface="Arial" panose="020B0604020202020204" pitchFamily="34" charset="0"/>
              <a:buChar char="•"/>
            </a:pPr>
            <a:r>
              <a:rPr lang="en-GB" dirty="0"/>
              <a:t>This can create differences and incongruences between one Member State and the other and can be a limit in the harmonized development of </a:t>
            </a:r>
            <a:r>
              <a:rPr lang="en-GB" dirty="0" err="1"/>
              <a:t>NbS</a:t>
            </a:r>
            <a:r>
              <a:rPr lang="en-GB" dirty="0"/>
              <a:t> at European level. </a:t>
            </a:r>
            <a:endParaRPr lang="en-GB" dirty="0">
              <a:cs typeface="Calibri"/>
            </a:endParaRPr>
          </a:p>
          <a:p>
            <a:endParaRPr lang="en-GB" dirty="0">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23</a:t>
            </a:fld>
            <a:endParaRPr lang="en-US"/>
          </a:p>
        </p:txBody>
      </p:sp>
    </p:spTree>
    <p:extLst>
      <p:ext uri="{BB962C8B-B14F-4D97-AF65-F5344CB8AC3E}">
        <p14:creationId xmlns:p14="http://schemas.microsoft.com/office/powerpoint/2010/main" val="23751655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gn="just">
              <a:buAutoNum type="arabicParen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Defining the driving factors of a permitting path can be a good strategy for identifying which legislation is applicable for a project or plan. The benefit of this approach is that it can be applied beyond national borders.</a:t>
            </a:r>
          </a:p>
          <a:p>
            <a:pPr marL="1257300" lvl="2" indent="-342900" algn="just">
              <a:buFont typeface="Arial" panose="020B0604020202020204" pitchFamily="34" charset="0"/>
              <a:buChar cha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In OPERANDUM, the identified driving forces for </a:t>
            </a:r>
            <a:r>
              <a:rPr lang="en-GB" sz="20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 permissions are: Country, Region; Stakeholders and scope; Nature and size of the project; Location; Hazards.</a:t>
            </a:r>
            <a:endParaRPr lang="en-GB" sz="8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lnSpc>
                <a:spcPct val="90000"/>
              </a:lnSpc>
              <a:spcBef>
                <a:spcPts val="1000"/>
              </a:spcBef>
              <a:buFontTx/>
              <a:buAutoNum type="arabicParen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In cases focused on environmental protection, Nature-based Solutions can speed up the permission process. </a:t>
            </a:r>
            <a:r>
              <a:rPr lang="en-GB" sz="20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 are indeed engineering solutions based on nature which usually represent an added value for the authorities that are evaluating projects.</a:t>
            </a:r>
            <a:endParaRPr lang="en-US" dirty="0">
              <a:solidFill>
                <a:srgbClr val="000000"/>
              </a:solidFill>
              <a:latin typeface="Lato" panose="020F0502020204030203" pitchFamily="34" charset="0"/>
              <a:ea typeface="Lato" panose="020F0502020204030203" pitchFamily="34" charset="0"/>
              <a:cs typeface="Lato" panose="020F0502020204030203" pitchFamily="34" charset="0"/>
            </a:endParaRPr>
          </a:p>
          <a:p>
            <a:pPr marL="457200" indent="-457200">
              <a:lnSpc>
                <a:spcPct val="90000"/>
              </a:lnSpc>
              <a:spcBef>
                <a:spcPts val="1000"/>
              </a:spcBef>
              <a:buAutoNum type="arabicParen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National, regional, and local authorities must improve coordination to ensure that green infrastructure and biodiversity becomes an integral part of spatial and territorial planning.</a:t>
            </a:r>
            <a:endParaRPr lang="en-GB" sz="2000" dirty="0">
              <a:latin typeface="Lato" panose="020F0502020204030203" pitchFamily="34" charset="0"/>
              <a:ea typeface="Lato" panose="020F0502020204030203" pitchFamily="34" charset="0"/>
              <a:cs typeface="Lato" panose="020F0502020204030203" pitchFamily="34" charset="0"/>
            </a:endParaRPr>
          </a:p>
          <a:p>
            <a:pPr marL="457200" indent="-457200">
              <a:lnSpc>
                <a:spcPct val="90000"/>
              </a:lnSpc>
              <a:spcBef>
                <a:spcPts val="1000"/>
              </a:spcBef>
              <a:buAutoNum type="arabicParen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The European Union may play a fundamental role in providing coordination in introducing </a:t>
            </a:r>
            <a:r>
              <a:rPr lang="en-GB" sz="20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 specific legislation.</a:t>
            </a:r>
            <a:endParaRPr lang="en-GB"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24</a:t>
            </a:fld>
            <a:endParaRPr lang="en-IE"/>
          </a:p>
        </p:txBody>
      </p:sp>
    </p:spTree>
    <p:extLst>
      <p:ext uri="{BB962C8B-B14F-4D97-AF65-F5344CB8AC3E}">
        <p14:creationId xmlns:p14="http://schemas.microsoft.com/office/powerpoint/2010/main" val="17356741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25</a:t>
            </a:fld>
            <a:endParaRPr lang="en-US"/>
          </a:p>
        </p:txBody>
      </p:sp>
    </p:spTree>
    <p:extLst>
      <p:ext uri="{BB962C8B-B14F-4D97-AF65-F5344CB8AC3E}">
        <p14:creationId xmlns:p14="http://schemas.microsoft.com/office/powerpoint/2010/main" val="8186600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cs typeface="Calibri"/>
              </a:rPr>
              <a:t>In the Arab States region, climate challenges are different then to those in EU regions</a:t>
            </a:r>
          </a:p>
          <a:p>
            <a:pPr marL="171450" indent="-171450">
              <a:buFont typeface="Arial" panose="020B0604020202020204" pitchFamily="34" charset="0"/>
              <a:buChar char="•"/>
            </a:pPr>
            <a:r>
              <a:rPr lang="en-US" dirty="0">
                <a:cs typeface="Calibri"/>
              </a:rPr>
              <a:t>In the Arab States region, these challenges are related more to extreme temperature, droughts, earthquakes, instead of landslides and wildfires and volcanic eruptions in European regions</a:t>
            </a:r>
          </a:p>
          <a:p>
            <a:pPr marL="171450" indent="-171450">
              <a:buFont typeface="Arial" panose="020B0604020202020204" pitchFamily="34" charset="0"/>
              <a:buChar char="•"/>
            </a:pPr>
            <a:r>
              <a:rPr lang="en-US" dirty="0">
                <a:cs typeface="Calibri"/>
              </a:rPr>
              <a:t>Flood is a challenge that is relevant for both regions </a:t>
            </a:r>
          </a:p>
          <a:p>
            <a:pPr marL="171450" indent="-171450">
              <a:buFont typeface="Arial" panose="020B0604020202020204" pitchFamily="34" charset="0"/>
              <a:buChar char="•"/>
            </a:pPr>
            <a:endParaRPr lang="en-US" dirty="0">
              <a:cs typeface="Calibri"/>
            </a:endParaRPr>
          </a:p>
          <a:p>
            <a:pPr marL="171450" indent="-171450">
              <a:buFont typeface="Arial" panose="020B0604020202020204" pitchFamily="34" charset="0"/>
              <a:buChar char="•"/>
            </a:pPr>
            <a:r>
              <a:rPr lang="en-US" dirty="0">
                <a:cs typeface="Calibri"/>
              </a:rPr>
              <a:t>In terms of societal challenges, the environment was found to be more important (62%) than socio-economic, urban and cultural challenges</a:t>
            </a:r>
          </a:p>
          <a:p>
            <a:pPr marL="171450" indent="-171450">
              <a:buFont typeface="Arial" panose="020B0604020202020204" pitchFamily="34" charset="0"/>
              <a:buChar char="•"/>
            </a:pPr>
            <a:r>
              <a:rPr lang="en-US" dirty="0">
                <a:cs typeface="Calibri"/>
              </a:rPr>
              <a:t>Climate adaptation and mitigation, water management, coastal resilience and marine protection were found to be the most important issues to tackle, while green space and biodiversity was found to be a smaller issue</a:t>
            </a:r>
          </a:p>
        </p:txBody>
      </p:sp>
      <p:sp>
        <p:nvSpPr>
          <p:cNvPr id="4" name="Slide Number Placeholder 3"/>
          <p:cNvSpPr>
            <a:spLocks noGrp="1"/>
          </p:cNvSpPr>
          <p:nvPr>
            <p:ph type="sldNum" sz="quarter" idx="5"/>
          </p:nvPr>
        </p:nvSpPr>
        <p:spPr/>
        <p:txBody>
          <a:bodyPr/>
          <a:lstStyle/>
          <a:p>
            <a:fld id="{55E79B1B-EC0D-4C76-81FD-7AAED1DE532C}" type="slidenum">
              <a:rPr lang="en-US"/>
              <a:t>26</a:t>
            </a:fld>
            <a:endParaRPr lang="en-US"/>
          </a:p>
        </p:txBody>
      </p:sp>
    </p:spTree>
    <p:extLst>
      <p:ext uri="{BB962C8B-B14F-4D97-AF65-F5344CB8AC3E}">
        <p14:creationId xmlns:p14="http://schemas.microsoft.com/office/powerpoint/2010/main" val="17677094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dirty="0">
                <a:solidFill>
                  <a:schemeClr val="dk1"/>
                </a:solidFill>
                <a:latin typeface="Lato" panose="020F0502020204030203" pitchFamily="34" charset="0"/>
                <a:ea typeface="Lato" panose="020F0502020204030203" pitchFamily="34" charset="0"/>
                <a:cs typeface="Lato" panose="020F0502020204030203" pitchFamily="34" charset="0"/>
              </a:rPr>
              <a:t>What are the main challenges for </a:t>
            </a:r>
            <a:r>
              <a:rPr lang="en-GB" sz="1200" b="0" i="0" dirty="0" err="1">
                <a:solidFill>
                  <a:schemeClr val="dk1"/>
                </a:solidFill>
                <a:latin typeface="Lato" panose="020F0502020204030203" pitchFamily="34" charset="0"/>
                <a:ea typeface="Lato" panose="020F0502020204030203" pitchFamily="34" charset="0"/>
                <a:cs typeface="Lato" panose="020F0502020204030203" pitchFamily="34" charset="0"/>
              </a:rPr>
              <a:t>NbS</a:t>
            </a:r>
            <a:r>
              <a:rPr lang="en-GB" sz="1200" b="0" i="0" dirty="0">
                <a:solidFill>
                  <a:schemeClr val="dk1"/>
                </a:solidFill>
                <a:latin typeface="Lato" panose="020F0502020204030203" pitchFamily="34" charset="0"/>
                <a:ea typeface="Lato" panose="020F0502020204030203" pitchFamily="34" charset="0"/>
                <a:cs typeface="Lato" panose="020F0502020204030203" pitchFamily="34" charset="0"/>
              </a:rPr>
              <a:t> implementation in the Arab States region?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dirty="0">
                <a:solidFill>
                  <a:schemeClr val="dk1"/>
                </a:solidFill>
                <a:latin typeface="Lato" panose="020F0502020204030203" pitchFamily="34" charset="0"/>
                <a:ea typeface="Lato" panose="020F0502020204030203" pitchFamily="34" charset="0"/>
                <a:cs typeface="Lato" panose="020F0502020204030203" pitchFamily="34" charset="0"/>
              </a:rPr>
              <a:t>Policy related challenges: Weak or poor risk governance, gap between research and policy, lack of awareness on </a:t>
            </a:r>
            <a:r>
              <a:rPr lang="en-GB" sz="1200" b="0" i="0" dirty="0" err="1">
                <a:solidFill>
                  <a:schemeClr val="dk1"/>
                </a:solidFill>
                <a:latin typeface="Lato" panose="020F0502020204030203" pitchFamily="34" charset="0"/>
                <a:ea typeface="Lato" panose="020F0502020204030203" pitchFamily="34" charset="0"/>
                <a:cs typeface="Lato" panose="020F0502020204030203" pitchFamily="34" charset="0"/>
              </a:rPr>
              <a:t>NbS</a:t>
            </a:r>
            <a:endParaRPr lang="en-GB" sz="1200" b="0" i="0" dirty="0">
              <a:solidFill>
                <a:schemeClr val="dk1"/>
              </a:solidFill>
              <a:latin typeface="Lato" panose="020F0502020204030203" pitchFamily="34" charset="0"/>
              <a:ea typeface="Lato" panose="020F0502020204030203" pitchFamily="34" charset="0"/>
              <a:cs typeface="Lato" panose="020F0502020204030203"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dirty="0">
                <a:solidFill>
                  <a:schemeClr val="dk1"/>
                </a:solidFill>
                <a:latin typeface="Lato" panose="020F0502020204030203" pitchFamily="34" charset="0"/>
                <a:ea typeface="Lato" panose="020F0502020204030203" pitchFamily="34" charset="0"/>
                <a:cs typeface="Lato" panose="020F0502020204030203" pitchFamily="34" charset="0"/>
              </a:rPr>
              <a:t>Institutional / </a:t>
            </a:r>
            <a:r>
              <a:rPr lang="en-US" dirty="0"/>
              <a:t>Organizational </a:t>
            </a:r>
            <a:r>
              <a:rPr lang="en-GB" sz="1200" b="0" i="0" dirty="0">
                <a:solidFill>
                  <a:schemeClr val="dk1"/>
                </a:solidFill>
                <a:latin typeface="Lato" panose="020F0502020204030203" pitchFamily="34" charset="0"/>
                <a:ea typeface="Lato" panose="020F0502020204030203" pitchFamily="34" charset="0"/>
                <a:cs typeface="Lato" panose="020F0502020204030203" pitchFamily="34" charset="0"/>
              </a:rPr>
              <a:t>challenges include the environment for change, policy instruments, or organizational arrangements.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dirty="0">
                <a:solidFill>
                  <a:schemeClr val="dk1"/>
                </a:solidFill>
                <a:latin typeface="Lato" panose="020F0502020204030203" pitchFamily="34" charset="0"/>
                <a:ea typeface="Lato" panose="020F0502020204030203" pitchFamily="34" charset="0"/>
                <a:cs typeface="Lato" panose="020F0502020204030203" pitchFamily="34" charset="0"/>
              </a:rPr>
              <a:t>The most relevant challenges found were: Insufficient financial resources, lack of integrated approaches to risk assessment, lack of standardization and protocols for </a:t>
            </a:r>
            <a:r>
              <a:rPr lang="en-GB" sz="1200" b="0" i="0" dirty="0" err="1">
                <a:solidFill>
                  <a:schemeClr val="dk1"/>
                </a:solidFill>
                <a:latin typeface="Lato" panose="020F0502020204030203" pitchFamily="34" charset="0"/>
                <a:ea typeface="Lato" panose="020F0502020204030203" pitchFamily="34" charset="0"/>
                <a:cs typeface="Lato" panose="020F0502020204030203" pitchFamily="34" charset="0"/>
              </a:rPr>
              <a:t>NbS</a:t>
            </a:r>
            <a:r>
              <a:rPr lang="en-GB" sz="1200" b="0" i="0" dirty="0">
                <a:solidFill>
                  <a:schemeClr val="dk1"/>
                </a:solidFill>
                <a:latin typeface="Lato" panose="020F0502020204030203" pitchFamily="34" charset="0"/>
                <a:ea typeface="Lato" panose="020F0502020204030203" pitchFamily="34" charset="0"/>
                <a:cs typeface="Lato" panose="020F0502020204030203"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dirty="0">
                <a:solidFill>
                  <a:schemeClr val="dk1"/>
                </a:solidFill>
                <a:latin typeface="Lato" panose="020F0502020204030203" pitchFamily="34" charset="0"/>
                <a:ea typeface="Lato" panose="020F0502020204030203" pitchFamily="34" charset="0"/>
                <a:cs typeface="Lato" panose="020F0502020204030203" pitchFamily="34" charset="0"/>
              </a:rPr>
              <a:t>Technical challenges: </a:t>
            </a:r>
            <a:r>
              <a:rPr lang="en-US" sz="1200" b="0" dirty="0">
                <a:solidFill>
                  <a:schemeClr val="dk1"/>
                </a:solidFill>
                <a:latin typeface="Calibri"/>
                <a:ea typeface="Calibri"/>
                <a:cs typeface="Calibri"/>
                <a:sym typeface="Calibri"/>
              </a:rPr>
              <a:t>Lack of experience, training or technical skills of practitioners, Lack of integrated databases on disaster loss and climate - related hazards, Lack of monitoring  and evidence of </a:t>
            </a:r>
            <a:r>
              <a:rPr lang="en-US" sz="1200" b="0" dirty="0" err="1">
                <a:solidFill>
                  <a:schemeClr val="dk1"/>
                </a:solidFill>
                <a:latin typeface="Calibri"/>
                <a:ea typeface="Calibri"/>
                <a:cs typeface="Calibri"/>
                <a:sym typeface="Calibri"/>
              </a:rPr>
              <a:t>NbS</a:t>
            </a:r>
            <a:r>
              <a:rPr lang="en-US" sz="1200" b="0" dirty="0">
                <a:solidFill>
                  <a:schemeClr val="dk1"/>
                </a:solidFill>
                <a:latin typeface="Calibri"/>
                <a:ea typeface="Calibri"/>
                <a:cs typeface="Calibri"/>
                <a:sym typeface="Calibri"/>
              </a:rPr>
              <a:t> efficiency, Insufficient access to information </a:t>
            </a:r>
          </a:p>
        </p:txBody>
      </p:sp>
      <p:sp>
        <p:nvSpPr>
          <p:cNvPr id="4" name="Slide Number Placeholder 3"/>
          <p:cNvSpPr>
            <a:spLocks noGrp="1"/>
          </p:cNvSpPr>
          <p:nvPr>
            <p:ph type="sldNum" sz="quarter" idx="5"/>
          </p:nvPr>
        </p:nvSpPr>
        <p:spPr/>
        <p:txBody>
          <a:bodyPr/>
          <a:lstStyle/>
          <a:p>
            <a:fld id="{55E79B1B-EC0D-4C76-81FD-7AAED1DE532C}" type="slidenum">
              <a:rPr lang="en-US"/>
              <a:t>27</a:t>
            </a:fld>
            <a:endParaRPr lang="en-US"/>
          </a:p>
        </p:txBody>
      </p:sp>
    </p:spTree>
    <p:extLst>
      <p:ext uri="{BB962C8B-B14F-4D97-AF65-F5344CB8AC3E}">
        <p14:creationId xmlns:p14="http://schemas.microsoft.com/office/powerpoint/2010/main" val="29523943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cs typeface="Calibri"/>
              </a:rPr>
              <a:t>See slide</a:t>
            </a:r>
          </a:p>
        </p:txBody>
      </p:sp>
      <p:sp>
        <p:nvSpPr>
          <p:cNvPr id="4" name="Slide Number Placeholder 3"/>
          <p:cNvSpPr>
            <a:spLocks noGrp="1"/>
          </p:cNvSpPr>
          <p:nvPr>
            <p:ph type="sldNum" sz="quarter" idx="5"/>
          </p:nvPr>
        </p:nvSpPr>
        <p:spPr/>
        <p:txBody>
          <a:bodyPr/>
          <a:lstStyle/>
          <a:p>
            <a:fld id="{55E79B1B-EC0D-4C76-81FD-7AAED1DE532C}" type="slidenum">
              <a:rPr lang="en-US"/>
              <a:t>28</a:t>
            </a:fld>
            <a:endParaRPr lang="en-US"/>
          </a:p>
        </p:txBody>
      </p:sp>
    </p:spTree>
    <p:extLst>
      <p:ext uri="{BB962C8B-B14F-4D97-AF65-F5344CB8AC3E}">
        <p14:creationId xmlns:p14="http://schemas.microsoft.com/office/powerpoint/2010/main" val="2266588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cs typeface="Calibri"/>
              </a:rPr>
              <a:t>See slide</a:t>
            </a:r>
          </a:p>
        </p:txBody>
      </p:sp>
      <p:sp>
        <p:nvSpPr>
          <p:cNvPr id="4" name="Slide Number Placeholder 3"/>
          <p:cNvSpPr>
            <a:spLocks noGrp="1"/>
          </p:cNvSpPr>
          <p:nvPr>
            <p:ph type="sldNum" sz="quarter" idx="5"/>
          </p:nvPr>
        </p:nvSpPr>
        <p:spPr/>
        <p:txBody>
          <a:bodyPr/>
          <a:lstStyle/>
          <a:p>
            <a:fld id="{55E79B1B-EC0D-4C76-81FD-7AAED1DE532C}" type="slidenum">
              <a:rPr lang="en-US"/>
              <a:t>29</a:t>
            </a:fld>
            <a:endParaRPr lang="en-US"/>
          </a:p>
        </p:txBody>
      </p:sp>
    </p:spTree>
    <p:extLst>
      <p:ext uri="{BB962C8B-B14F-4D97-AF65-F5344CB8AC3E}">
        <p14:creationId xmlns:p14="http://schemas.microsoft.com/office/powerpoint/2010/main" val="37208561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50000"/>
              </a:lnSpc>
            </a:pPr>
            <a:r>
              <a:rPr lang="de-DE" sz="1200" b="1" dirty="0">
                <a:solidFill>
                  <a:srgbClr val="2CB6E7"/>
                </a:solidFill>
                <a:latin typeface="Lato"/>
                <a:ea typeface="Lato"/>
                <a:cs typeface="Segoe UI"/>
              </a:rPr>
              <a:t>Part I: Policy </a:t>
            </a:r>
            <a:r>
              <a:rPr lang="de-DE" sz="1200" b="1" dirty="0" err="1">
                <a:solidFill>
                  <a:srgbClr val="2CB6E7"/>
                </a:solidFill>
                <a:latin typeface="Lato"/>
                <a:ea typeface="Lato"/>
                <a:cs typeface="Segoe UI"/>
              </a:rPr>
              <a:t>Context</a:t>
            </a:r>
            <a:endParaRPr lang="en-US" dirty="0"/>
          </a:p>
          <a:p>
            <a:pPr marL="285750" indent="-285750">
              <a:lnSpc>
                <a:spcPct val="150000"/>
              </a:lnSpc>
              <a:buFont typeface="Arial"/>
              <a:buChar char="•"/>
            </a:pPr>
            <a:r>
              <a:rPr lang="de-DE" sz="1200" dirty="0">
                <a:latin typeface="Lato"/>
                <a:ea typeface="Lato"/>
                <a:cs typeface="Segoe UI"/>
              </a:rPr>
              <a:t>International environmental </a:t>
            </a:r>
            <a:r>
              <a:rPr lang="de-DE" sz="1200" dirty="0" err="1">
                <a:latin typeface="Lato"/>
                <a:ea typeface="Lato"/>
                <a:cs typeface="Segoe UI"/>
              </a:rPr>
              <a:t>agenda</a:t>
            </a:r>
            <a:endParaRPr lang="de-DE" sz="1200" dirty="0">
              <a:solidFill>
                <a:srgbClr val="2CB6E7"/>
              </a:solidFill>
              <a:latin typeface="Lato"/>
              <a:ea typeface="Lato"/>
              <a:cs typeface="Segoe UI"/>
            </a:endParaRPr>
          </a:p>
          <a:p>
            <a:pPr marL="285750" indent="-285750">
              <a:lnSpc>
                <a:spcPct val="150000"/>
              </a:lnSpc>
              <a:buFont typeface="Arial"/>
              <a:buChar char="•"/>
            </a:pPr>
            <a:r>
              <a:rPr lang="de-DE" sz="1200" dirty="0">
                <a:latin typeface="Lato"/>
                <a:ea typeface="Lato"/>
                <a:cs typeface="Segoe UI"/>
              </a:rPr>
              <a:t>Place </a:t>
            </a:r>
            <a:r>
              <a:rPr lang="de-DE" sz="1200" dirty="0" err="1">
                <a:latin typeface="Lato"/>
                <a:ea typeface="Lato"/>
                <a:cs typeface="Segoe UI"/>
              </a:rPr>
              <a:t>of</a:t>
            </a:r>
            <a:r>
              <a:rPr lang="de-DE" sz="1200" dirty="0">
                <a:latin typeface="Lato"/>
                <a:ea typeface="Lato"/>
                <a:cs typeface="Segoe UI"/>
              </a:rPr>
              <a:t> </a:t>
            </a:r>
            <a:r>
              <a:rPr lang="de-DE" sz="1200" dirty="0" err="1">
                <a:latin typeface="Lato"/>
                <a:ea typeface="Lato"/>
                <a:cs typeface="Segoe UI"/>
              </a:rPr>
              <a:t>NbS</a:t>
            </a:r>
            <a:r>
              <a:rPr lang="de-DE" sz="1200" dirty="0">
                <a:latin typeface="Lato"/>
                <a:ea typeface="Lato"/>
                <a:cs typeface="Segoe UI"/>
              </a:rPr>
              <a:t> in </a:t>
            </a:r>
            <a:r>
              <a:rPr lang="de-DE" sz="1200" dirty="0" err="1">
                <a:latin typeface="Lato"/>
                <a:ea typeface="Lato"/>
                <a:cs typeface="Segoe UI"/>
              </a:rPr>
              <a:t>the</a:t>
            </a:r>
            <a:r>
              <a:rPr lang="de-DE" sz="1200" dirty="0">
                <a:latin typeface="Lato"/>
                <a:ea typeface="Lato"/>
                <a:cs typeface="Segoe UI"/>
              </a:rPr>
              <a:t> post-2015 international </a:t>
            </a:r>
            <a:r>
              <a:rPr lang="de-DE" sz="1200" dirty="0" err="1">
                <a:latin typeface="Lato"/>
                <a:ea typeface="Lato"/>
                <a:cs typeface="Segoe UI"/>
              </a:rPr>
              <a:t>framework</a:t>
            </a:r>
            <a:r>
              <a:rPr lang="de-DE" sz="1200" dirty="0">
                <a:latin typeface="Lato"/>
                <a:ea typeface="Lato"/>
                <a:cs typeface="Segoe UI"/>
              </a:rPr>
              <a:t> </a:t>
            </a:r>
          </a:p>
          <a:p>
            <a:pPr marL="285750" indent="-285750">
              <a:lnSpc>
                <a:spcPct val="150000"/>
              </a:lnSpc>
              <a:buFont typeface="Arial"/>
              <a:buChar char="•"/>
            </a:pPr>
            <a:r>
              <a:rPr lang="de-DE" sz="1200" dirty="0">
                <a:latin typeface="Lato"/>
                <a:ea typeface="Lato"/>
                <a:cs typeface="Segoe UI"/>
              </a:rPr>
              <a:t>Global Standard </a:t>
            </a:r>
            <a:r>
              <a:rPr lang="de-DE" sz="1200" dirty="0" err="1">
                <a:latin typeface="Lato"/>
                <a:ea typeface="Lato"/>
                <a:cs typeface="Segoe UI"/>
              </a:rPr>
              <a:t>for</a:t>
            </a:r>
            <a:r>
              <a:rPr lang="de-DE" sz="1200" dirty="0">
                <a:latin typeface="Lato"/>
                <a:ea typeface="Lato"/>
                <a:cs typeface="Segoe UI"/>
              </a:rPr>
              <a:t> Nature-</a:t>
            </a:r>
            <a:r>
              <a:rPr lang="de-DE" sz="1200" dirty="0" err="1">
                <a:latin typeface="Lato"/>
                <a:ea typeface="Lato"/>
                <a:cs typeface="Segoe UI"/>
              </a:rPr>
              <a:t>based</a:t>
            </a:r>
            <a:r>
              <a:rPr lang="de-DE" sz="1200" dirty="0">
                <a:latin typeface="Lato"/>
                <a:ea typeface="Lato"/>
                <a:cs typeface="Segoe UI"/>
              </a:rPr>
              <a:t> Solutions</a:t>
            </a:r>
            <a:endParaRPr lang="de-DE" sz="1200" b="1" dirty="0">
              <a:solidFill>
                <a:srgbClr val="2CB6E7"/>
              </a:solidFill>
              <a:latin typeface="Lato"/>
              <a:ea typeface="Lato"/>
              <a:cs typeface="Segoe UI"/>
            </a:endParaRPr>
          </a:p>
          <a:p>
            <a:pPr marL="285750" indent="-285750">
              <a:lnSpc>
                <a:spcPct val="150000"/>
              </a:lnSpc>
              <a:buFont typeface="Arial"/>
              <a:buChar char="•"/>
            </a:pPr>
            <a:r>
              <a:rPr lang="de-DE" sz="1200" dirty="0">
                <a:latin typeface="Lato"/>
                <a:ea typeface="Lato"/>
                <a:cs typeface="Segoe UI"/>
              </a:rPr>
              <a:t>EU </a:t>
            </a:r>
            <a:r>
              <a:rPr lang="de-DE" sz="1200" dirty="0" err="1">
                <a:latin typeface="Lato"/>
                <a:ea typeface="Lato"/>
                <a:cs typeface="Segoe UI"/>
              </a:rPr>
              <a:t>perspective</a:t>
            </a:r>
            <a:r>
              <a:rPr lang="de-DE" sz="1200" dirty="0">
                <a:latin typeface="Lato"/>
                <a:ea typeface="Lato"/>
                <a:cs typeface="Segoe UI"/>
              </a:rPr>
              <a:t> on </a:t>
            </a:r>
            <a:r>
              <a:rPr lang="de-DE" sz="1200" dirty="0" err="1">
                <a:latin typeface="Lato"/>
                <a:ea typeface="Lato"/>
                <a:cs typeface="Segoe UI"/>
              </a:rPr>
              <a:t>NbS</a:t>
            </a:r>
            <a:endParaRPr lang="de-DE" sz="1200" dirty="0">
              <a:latin typeface="Lato"/>
              <a:ea typeface="Lato"/>
              <a:cs typeface="Segoe UI"/>
            </a:endParaRPr>
          </a:p>
          <a:p>
            <a:pPr marL="285750" indent="-285750">
              <a:lnSpc>
                <a:spcPct val="150000"/>
              </a:lnSpc>
              <a:buFont typeface="Arial"/>
              <a:buChar char="•"/>
            </a:pPr>
            <a:endParaRPr lang="de-DE" sz="1200" dirty="0">
              <a:ea typeface="+mn-lt"/>
              <a:cs typeface="+mn-lt"/>
            </a:endParaRPr>
          </a:p>
          <a:p>
            <a:pPr>
              <a:lnSpc>
                <a:spcPct val="150000"/>
              </a:lnSpc>
            </a:pPr>
            <a:r>
              <a:rPr lang="de-DE" sz="1200" b="1" dirty="0">
                <a:solidFill>
                  <a:srgbClr val="2CB6E7"/>
                </a:solidFill>
                <a:latin typeface="Lato"/>
                <a:ea typeface="Lato"/>
                <a:cs typeface="Arial"/>
              </a:rPr>
              <a:t>Part II: </a:t>
            </a:r>
            <a:r>
              <a:rPr lang="de-DE" sz="1200" b="1" dirty="0" err="1">
                <a:solidFill>
                  <a:srgbClr val="2CB6E7"/>
                </a:solidFill>
                <a:latin typeface="Lato"/>
                <a:ea typeface="Lato"/>
                <a:cs typeface="Arial"/>
              </a:rPr>
              <a:t>Permitting</a:t>
            </a:r>
            <a:r>
              <a:rPr lang="de-DE" sz="1200" b="1" dirty="0">
                <a:solidFill>
                  <a:srgbClr val="2CB6E7"/>
                </a:solidFill>
                <a:latin typeface="Lato"/>
                <a:ea typeface="Lato"/>
                <a:cs typeface="Arial"/>
              </a:rPr>
              <a:t> </a:t>
            </a:r>
            <a:r>
              <a:rPr lang="de-DE" sz="1200" b="1" dirty="0" err="1">
                <a:solidFill>
                  <a:srgbClr val="2CB6E7"/>
                </a:solidFill>
                <a:latin typeface="Lato"/>
                <a:ea typeface="Lato"/>
                <a:cs typeface="Arial"/>
              </a:rPr>
              <a:t>Paths</a:t>
            </a:r>
            <a:r>
              <a:rPr lang="de-DE" sz="1200" b="1" dirty="0">
                <a:solidFill>
                  <a:srgbClr val="2CB6E7"/>
                </a:solidFill>
                <a:latin typeface="Lato"/>
                <a:ea typeface="Lato"/>
                <a:cs typeface="Arial"/>
              </a:rPr>
              <a:t> in OPERANDUM</a:t>
            </a:r>
            <a:endParaRPr lang="en-GB" sz="1200" b="1" dirty="0">
              <a:solidFill>
                <a:srgbClr val="2CB6E7"/>
              </a:solidFill>
              <a:latin typeface="Lato"/>
              <a:cs typeface="Calibri"/>
            </a:endParaRPr>
          </a:p>
          <a:p>
            <a:pPr marL="285750" indent="-285750">
              <a:lnSpc>
                <a:spcPct val="150000"/>
              </a:lnSpc>
              <a:buFont typeface="Arial" panose="020B0604020202020204" pitchFamily="34" charset="0"/>
              <a:buChar char="•"/>
            </a:pPr>
            <a:r>
              <a:rPr lang="de-DE" sz="1200" dirty="0" err="1">
                <a:latin typeface="Lato"/>
                <a:ea typeface="+mn-lt"/>
                <a:cs typeface="+mn-lt"/>
              </a:rPr>
              <a:t>From</a:t>
            </a:r>
            <a:r>
              <a:rPr lang="de-DE" sz="1200" dirty="0">
                <a:latin typeface="Lato"/>
                <a:ea typeface="+mn-lt"/>
                <a:cs typeface="+mn-lt"/>
              </a:rPr>
              <a:t> Global </a:t>
            </a:r>
            <a:r>
              <a:rPr lang="de-DE" sz="1200" dirty="0" err="1">
                <a:latin typeface="Lato"/>
                <a:ea typeface="+mn-lt"/>
                <a:cs typeface="+mn-lt"/>
              </a:rPr>
              <a:t>to</a:t>
            </a:r>
            <a:r>
              <a:rPr lang="de-DE" sz="1200" dirty="0">
                <a:latin typeface="Lato"/>
                <a:ea typeface="+mn-lt"/>
                <a:cs typeface="+mn-lt"/>
              </a:rPr>
              <a:t> National: OAL </a:t>
            </a:r>
            <a:r>
              <a:rPr lang="de-DE" sz="1200" dirty="0" err="1">
                <a:latin typeface="Lato"/>
                <a:ea typeface="+mn-lt"/>
                <a:cs typeface="+mn-lt"/>
              </a:rPr>
              <a:t>examples</a:t>
            </a:r>
            <a:r>
              <a:rPr lang="de-DE" sz="1200" dirty="0">
                <a:latin typeface="Lato"/>
                <a:ea typeface="+mn-lt"/>
                <a:cs typeface="+mn-lt"/>
              </a:rPr>
              <a:t> </a:t>
            </a:r>
            <a:endParaRPr lang="de-DE" sz="1200" dirty="0">
              <a:solidFill>
                <a:srgbClr val="000000"/>
              </a:solidFill>
              <a:latin typeface="Lato"/>
              <a:ea typeface="+mn-lt"/>
              <a:cs typeface="+mn-lt"/>
            </a:endParaRPr>
          </a:p>
          <a:p>
            <a:pPr marL="285750" indent="-285750">
              <a:lnSpc>
                <a:spcPct val="150000"/>
              </a:lnSpc>
              <a:buFont typeface="Arial" panose="020B0604020202020204" pitchFamily="34" charset="0"/>
              <a:buChar char="•"/>
            </a:pPr>
            <a:r>
              <a:rPr lang="de-DE" sz="1200" dirty="0" err="1">
                <a:latin typeface="Lato"/>
                <a:ea typeface="+mn-lt"/>
                <a:cs typeface="+mn-lt"/>
              </a:rPr>
              <a:t>From</a:t>
            </a:r>
            <a:r>
              <a:rPr lang="de-DE" sz="1200" dirty="0">
                <a:latin typeface="Lato"/>
                <a:ea typeface="+mn-lt"/>
                <a:cs typeface="+mn-lt"/>
              </a:rPr>
              <a:t> national </a:t>
            </a:r>
            <a:r>
              <a:rPr lang="de-DE" sz="1200" dirty="0" err="1">
                <a:latin typeface="Lato"/>
                <a:ea typeface="+mn-lt"/>
                <a:cs typeface="+mn-lt"/>
              </a:rPr>
              <a:t>to</a:t>
            </a:r>
            <a:r>
              <a:rPr lang="de-DE" sz="1200" dirty="0">
                <a:latin typeface="Lato"/>
                <a:ea typeface="+mn-lt"/>
                <a:cs typeface="+mn-lt"/>
              </a:rPr>
              <a:t> </a:t>
            </a:r>
            <a:r>
              <a:rPr lang="de-DE" sz="1200" dirty="0" err="1">
                <a:latin typeface="Lato"/>
                <a:ea typeface="+mn-lt"/>
                <a:cs typeface="+mn-lt"/>
              </a:rPr>
              <a:t>local</a:t>
            </a:r>
            <a:r>
              <a:rPr lang="de-DE" sz="1200" dirty="0">
                <a:latin typeface="Lato"/>
                <a:ea typeface="+mn-lt"/>
                <a:cs typeface="+mn-lt"/>
              </a:rPr>
              <a:t>: </a:t>
            </a:r>
            <a:r>
              <a:rPr lang="de-DE" sz="1200" dirty="0" err="1">
                <a:latin typeface="Lato"/>
                <a:ea typeface="+mn-lt"/>
                <a:cs typeface="+mn-lt"/>
              </a:rPr>
              <a:t>permitting</a:t>
            </a:r>
            <a:r>
              <a:rPr lang="de-DE" sz="1200" dirty="0">
                <a:latin typeface="Lato"/>
                <a:ea typeface="+mn-lt"/>
                <a:cs typeface="+mn-lt"/>
              </a:rPr>
              <a:t> </a:t>
            </a:r>
            <a:r>
              <a:rPr lang="de-DE" sz="1200" dirty="0" err="1">
                <a:latin typeface="Lato"/>
                <a:ea typeface="+mn-lt"/>
                <a:cs typeface="+mn-lt"/>
              </a:rPr>
              <a:t>paths</a:t>
            </a:r>
            <a:endParaRPr lang="de-DE" sz="1200" dirty="0">
              <a:solidFill>
                <a:srgbClr val="404040"/>
              </a:solidFill>
              <a:latin typeface="Lato"/>
              <a:ea typeface="+mn-lt"/>
              <a:cs typeface="+mn-lt"/>
            </a:endParaRPr>
          </a:p>
          <a:p>
            <a:pPr>
              <a:lnSpc>
                <a:spcPct val="150000"/>
              </a:lnSpc>
            </a:pPr>
            <a:endParaRPr lang="de-DE" sz="1200" dirty="0">
              <a:solidFill>
                <a:srgbClr val="000000"/>
              </a:solidFill>
              <a:latin typeface="Calibri"/>
              <a:ea typeface="Lato"/>
              <a:cs typeface="Calibri"/>
            </a:endParaRPr>
          </a:p>
          <a:p>
            <a:pPr>
              <a:lnSpc>
                <a:spcPct val="150000"/>
              </a:lnSpc>
            </a:pPr>
            <a:r>
              <a:rPr lang="de-DE" sz="1200" b="1" dirty="0">
                <a:solidFill>
                  <a:srgbClr val="2CB6E7"/>
                </a:solidFill>
                <a:latin typeface="Lato"/>
                <a:ea typeface="Lato"/>
                <a:cs typeface="Arial"/>
              </a:rPr>
              <a:t>Part III: </a:t>
            </a:r>
            <a:r>
              <a:rPr lang="de-DE" sz="1200" b="1" dirty="0" err="1">
                <a:solidFill>
                  <a:srgbClr val="2CB6E7"/>
                </a:solidFill>
                <a:latin typeface="Lato"/>
                <a:ea typeface="Lato"/>
                <a:cs typeface="Arial"/>
              </a:rPr>
              <a:t>Recommendations</a:t>
            </a:r>
            <a:r>
              <a:rPr lang="de-DE" sz="1200" b="1" dirty="0">
                <a:solidFill>
                  <a:srgbClr val="2CB6E7"/>
                </a:solidFill>
                <a:latin typeface="Lato"/>
                <a:ea typeface="Lato"/>
                <a:cs typeface="Arial"/>
              </a:rPr>
              <a:t> </a:t>
            </a:r>
            <a:r>
              <a:rPr lang="de-DE" sz="1200" b="1" dirty="0" err="1">
                <a:solidFill>
                  <a:srgbClr val="2CB6E7"/>
                </a:solidFill>
                <a:latin typeface="Lato"/>
                <a:ea typeface="Lato"/>
                <a:cs typeface="Arial"/>
              </a:rPr>
              <a:t>for</a:t>
            </a:r>
            <a:r>
              <a:rPr lang="de-DE" sz="1200" b="1" dirty="0">
                <a:solidFill>
                  <a:srgbClr val="2CB6E7"/>
                </a:solidFill>
                <a:latin typeface="Lato"/>
                <a:ea typeface="Lato"/>
                <a:cs typeface="Arial"/>
              </a:rPr>
              <a:t> </a:t>
            </a:r>
            <a:r>
              <a:rPr lang="de-DE" sz="1200" b="1" dirty="0" err="1">
                <a:solidFill>
                  <a:srgbClr val="2CB6E7"/>
                </a:solidFill>
                <a:latin typeface="Lato"/>
                <a:ea typeface="Lato"/>
                <a:cs typeface="Arial"/>
              </a:rPr>
              <a:t>Uptake</a:t>
            </a:r>
            <a:r>
              <a:rPr lang="de-DE" sz="1200" b="1" dirty="0">
                <a:solidFill>
                  <a:srgbClr val="2CB6E7"/>
                </a:solidFill>
                <a:latin typeface="Lato"/>
                <a:ea typeface="Lato"/>
                <a:cs typeface="Arial"/>
              </a:rPr>
              <a:t> </a:t>
            </a:r>
            <a:r>
              <a:rPr lang="de-DE" sz="1200" b="1" dirty="0" err="1">
                <a:solidFill>
                  <a:srgbClr val="2CB6E7"/>
                </a:solidFill>
                <a:latin typeface="Lato"/>
                <a:ea typeface="Lato"/>
                <a:cs typeface="Arial"/>
              </a:rPr>
              <a:t>of</a:t>
            </a:r>
            <a:r>
              <a:rPr lang="de-DE" sz="1200" b="1" dirty="0">
                <a:solidFill>
                  <a:srgbClr val="2CB6E7"/>
                </a:solidFill>
                <a:latin typeface="Lato"/>
                <a:ea typeface="Lato"/>
                <a:cs typeface="Arial"/>
              </a:rPr>
              <a:t> </a:t>
            </a:r>
            <a:r>
              <a:rPr lang="de-DE" sz="1200" b="1" dirty="0" err="1">
                <a:solidFill>
                  <a:srgbClr val="2CB6E7"/>
                </a:solidFill>
                <a:latin typeface="Lato"/>
                <a:ea typeface="Lato"/>
                <a:cs typeface="Arial"/>
              </a:rPr>
              <a:t>NbS</a:t>
            </a:r>
            <a:endParaRPr lang="de-DE" sz="1200" b="1" dirty="0">
              <a:solidFill>
                <a:srgbClr val="2CB6E7"/>
              </a:solidFill>
              <a:ea typeface="+mn-lt"/>
              <a:cs typeface="+mn-lt"/>
            </a:endParaRPr>
          </a:p>
          <a:p>
            <a:pPr marL="285750" indent="-285750">
              <a:lnSpc>
                <a:spcPct val="150000"/>
              </a:lnSpc>
              <a:buFont typeface="Arial"/>
              <a:buChar char="•"/>
            </a:pPr>
            <a:r>
              <a:rPr lang="de-DE" sz="1200" dirty="0" err="1">
                <a:latin typeface="Lato"/>
                <a:ea typeface="Lato"/>
                <a:cs typeface="Segoe UI"/>
              </a:rPr>
              <a:t>Recommendations</a:t>
            </a:r>
            <a:r>
              <a:rPr lang="de-DE" sz="1200" dirty="0">
                <a:latin typeface="Lato"/>
                <a:ea typeface="Lato"/>
                <a:cs typeface="Segoe UI"/>
              </a:rPr>
              <a:t> </a:t>
            </a:r>
            <a:r>
              <a:rPr lang="de-DE" sz="1200" dirty="0" err="1">
                <a:latin typeface="Lato"/>
                <a:ea typeface="Lato"/>
                <a:cs typeface="Segoe UI"/>
              </a:rPr>
              <a:t>for</a:t>
            </a:r>
            <a:r>
              <a:rPr lang="de-DE" sz="1200" dirty="0">
                <a:latin typeface="Lato"/>
                <a:ea typeface="Lato"/>
                <a:cs typeface="Segoe UI"/>
              </a:rPr>
              <a:t> </a:t>
            </a:r>
            <a:r>
              <a:rPr lang="de-DE" sz="1200" dirty="0" err="1">
                <a:latin typeface="Lato"/>
                <a:ea typeface="Lato"/>
                <a:cs typeface="Segoe UI"/>
              </a:rPr>
              <a:t>NbS</a:t>
            </a:r>
            <a:r>
              <a:rPr lang="de-DE" sz="1200" dirty="0">
                <a:latin typeface="Lato"/>
                <a:ea typeface="Lato"/>
                <a:cs typeface="Segoe UI"/>
              </a:rPr>
              <a:t> </a:t>
            </a:r>
            <a:r>
              <a:rPr lang="de-DE" sz="1200" dirty="0" err="1">
                <a:latin typeface="Lato"/>
                <a:ea typeface="Lato"/>
                <a:cs typeface="Segoe UI"/>
              </a:rPr>
              <a:t>advocacy</a:t>
            </a:r>
            <a:r>
              <a:rPr lang="de-DE" sz="1200" dirty="0">
                <a:latin typeface="Lato"/>
                <a:ea typeface="Lato"/>
                <a:cs typeface="Segoe UI"/>
              </a:rPr>
              <a:t> and </a:t>
            </a:r>
            <a:r>
              <a:rPr lang="de-DE" sz="1200" dirty="0" err="1">
                <a:latin typeface="Lato"/>
                <a:ea typeface="Lato"/>
                <a:cs typeface="Segoe UI"/>
              </a:rPr>
              <a:t>capacity</a:t>
            </a:r>
            <a:r>
              <a:rPr lang="de-DE" sz="1200" dirty="0">
                <a:latin typeface="Lato"/>
                <a:ea typeface="Lato"/>
                <a:cs typeface="Segoe UI"/>
              </a:rPr>
              <a:t> </a:t>
            </a:r>
            <a:r>
              <a:rPr lang="de-DE" sz="1200" dirty="0" err="1">
                <a:latin typeface="Lato"/>
                <a:ea typeface="Lato"/>
                <a:cs typeface="Segoe UI"/>
              </a:rPr>
              <a:t>building</a:t>
            </a:r>
            <a:endParaRPr lang="de-DE" sz="1200" dirty="0">
              <a:latin typeface="Lato"/>
              <a:ea typeface="Lato"/>
              <a:cs typeface="Segoe UI"/>
            </a:endParaRPr>
          </a:p>
          <a:p>
            <a:pPr marL="285750" indent="-285750">
              <a:lnSpc>
                <a:spcPct val="150000"/>
              </a:lnSpc>
              <a:buFont typeface="Arial"/>
              <a:buChar char="•"/>
            </a:pPr>
            <a:endParaRPr lang="de-DE" sz="1200" dirty="0">
              <a:latin typeface="Lato"/>
              <a:ea typeface="Lato"/>
              <a:cs typeface="Segoe UI"/>
            </a:endParaRPr>
          </a:p>
          <a:p>
            <a:pPr marL="285750" indent="-285750">
              <a:lnSpc>
                <a:spcPct val="150000"/>
              </a:lnSpc>
              <a:buFont typeface="Arial"/>
              <a:buChar char="•"/>
            </a:pPr>
            <a:r>
              <a:rPr lang="en-US" dirty="0"/>
              <a:t>The presentation material has been created by UNESCO together with the University of Bologna and KAJO.</a:t>
            </a:r>
            <a:endParaRPr lang="en-US" dirty="0">
              <a:cs typeface="Calibri"/>
            </a:endParaRPr>
          </a:p>
          <a:p>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t>3</a:t>
            </a:fld>
            <a:endParaRPr lang="en-US"/>
          </a:p>
        </p:txBody>
      </p:sp>
    </p:spTree>
    <p:extLst>
      <p:ext uri="{BB962C8B-B14F-4D97-AF65-F5344CB8AC3E}">
        <p14:creationId xmlns:p14="http://schemas.microsoft.com/office/powerpoint/2010/main" val="29350191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gn="just">
              <a:buAutoNum type="arabicParenR"/>
            </a:pPr>
            <a:r>
              <a:rPr lang="en-IE" i="1" dirty="0"/>
              <a:t>Add speaking notes </a:t>
            </a: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Nature-based solutions are context-specific and opportunities for </a:t>
            </a:r>
            <a:r>
              <a:rPr lang="en-GB" sz="20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 uptake need to take into account the country /region; stakeholders and scope; nature and size of the project; location; hazards.</a:t>
            </a:r>
          </a:p>
          <a:p>
            <a:pPr marL="457200" indent="-457200">
              <a:lnSpc>
                <a:spcPct val="90000"/>
              </a:lnSpc>
              <a:spcBef>
                <a:spcPts val="1000"/>
              </a:spcBef>
              <a:buFontTx/>
              <a:buAutoNum type="arabicParenR"/>
            </a:pPr>
            <a:endParaRPr lang="en-GB" sz="8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lnSpc>
                <a:spcPct val="90000"/>
              </a:lnSpc>
              <a:spcBef>
                <a:spcPts val="1000"/>
              </a:spcBef>
              <a:buFontTx/>
              <a:buAutoNum type="arabicParenR"/>
            </a:pPr>
            <a:endParaRPr lang="en-GB" sz="8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lnSpc>
                <a:spcPct val="90000"/>
              </a:lnSpc>
              <a:spcBef>
                <a:spcPts val="1000"/>
              </a:spcBef>
              <a:buFontTx/>
              <a:buAutoNum type="arabicParen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In OPERANDUM capacity building activities in the Arab region and in Western Balkans and Central Asia, we found technical, institutional / organisational, and policy challenges for </a:t>
            </a:r>
            <a:r>
              <a:rPr lang="en-GB" sz="20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 uptake. For example:</a:t>
            </a:r>
          </a:p>
          <a:p>
            <a:pPr marL="914400" lvl="1" indent="-457200">
              <a:lnSpc>
                <a:spcPct val="90000"/>
              </a:lnSpc>
              <a:spcBef>
                <a:spcPts val="1000"/>
              </a:spcBef>
              <a:buClr>
                <a:schemeClr val="bg1"/>
              </a:buClr>
              <a:buFont typeface="Arial" panose="020B0604020202020204" pitchFamily="34" charset="0"/>
              <a:buChar char="•"/>
            </a:pPr>
            <a:r>
              <a:rPr lang="en-US" dirty="0">
                <a:solidFill>
                  <a:schemeClr val="bg1"/>
                </a:solidFill>
                <a:latin typeface="Lato" panose="020F0502020204030203" pitchFamily="34" charset="0"/>
                <a:ea typeface="Lato" panose="020F0502020204030203" pitchFamily="34" charset="0"/>
                <a:cs typeface="Lato" panose="020F0502020204030203" pitchFamily="34" charset="0"/>
              </a:rPr>
              <a:t>Technical: lack of knowledge on </a:t>
            </a:r>
            <a:r>
              <a:rPr lang="en-US"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US" dirty="0">
                <a:solidFill>
                  <a:schemeClr val="bg1"/>
                </a:solidFill>
                <a:latin typeface="Lato" panose="020F0502020204030203" pitchFamily="34" charset="0"/>
                <a:ea typeface="Lato" panose="020F0502020204030203" pitchFamily="34" charset="0"/>
                <a:cs typeface="Lato" panose="020F0502020204030203" pitchFamily="34" charset="0"/>
              </a:rPr>
              <a:t>, their benefits, and how to implement them;</a:t>
            </a:r>
            <a:br>
              <a:rPr lang="en-US" dirty="0">
                <a:solidFill>
                  <a:schemeClr val="bg1"/>
                </a:solidFill>
                <a:latin typeface="Lato" panose="020F0502020204030203" pitchFamily="34" charset="0"/>
                <a:ea typeface="Lato" panose="020F0502020204030203" pitchFamily="34" charset="0"/>
                <a:cs typeface="Lato" panose="020F0502020204030203" pitchFamily="34" charset="0"/>
              </a:rPr>
            </a:br>
            <a:endParaRPr lang="en-US" dirty="0">
              <a:solidFill>
                <a:schemeClr val="bg1"/>
              </a:solidFill>
              <a:latin typeface="Lato" panose="020F0502020204030203" pitchFamily="34" charset="0"/>
              <a:ea typeface="Lato" panose="020F0502020204030203" pitchFamily="34" charset="0"/>
              <a:cs typeface="Lato" panose="020F0502020204030203" pitchFamily="34" charset="0"/>
            </a:endParaRPr>
          </a:p>
          <a:p>
            <a:pPr marL="914400" lvl="1" indent="-457200">
              <a:lnSpc>
                <a:spcPct val="90000"/>
              </a:lnSpc>
              <a:spcBef>
                <a:spcPts val="1000"/>
              </a:spcBef>
              <a:buClr>
                <a:schemeClr val="bg1"/>
              </a:buClr>
              <a:buFont typeface="Arial" panose="020B0604020202020204" pitchFamily="34" charset="0"/>
              <a:buChar char="•"/>
            </a:pPr>
            <a:r>
              <a:rPr lang="en-US" dirty="0">
                <a:solidFill>
                  <a:schemeClr val="bg1"/>
                </a:solidFill>
                <a:latin typeface="Lato" panose="020F0502020204030203" pitchFamily="34" charset="0"/>
                <a:ea typeface="Lato" panose="020F0502020204030203" pitchFamily="34" charset="0"/>
                <a:cs typeface="Lato" panose="020F0502020204030203" pitchFamily="34" charset="0"/>
              </a:rPr>
              <a:t>Institutional / Organizational: need for support / expertise in administrations on different levels, especially con planning and monitoring of </a:t>
            </a:r>
            <a:r>
              <a:rPr lang="en-US"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US" dirty="0">
                <a:solidFill>
                  <a:schemeClr val="bg1"/>
                </a:solidFill>
                <a:latin typeface="Lato" panose="020F0502020204030203" pitchFamily="34" charset="0"/>
                <a:ea typeface="Lato" panose="020F0502020204030203" pitchFamily="34" charset="0"/>
                <a:cs typeface="Lato" panose="020F0502020204030203" pitchFamily="34" charset="0"/>
              </a:rPr>
              <a:t>;  </a:t>
            </a:r>
            <a:br>
              <a:rPr lang="en-US" dirty="0">
                <a:solidFill>
                  <a:schemeClr val="bg1"/>
                </a:solidFill>
                <a:latin typeface="Lato" panose="020F0502020204030203" pitchFamily="34" charset="0"/>
                <a:ea typeface="Lato" panose="020F0502020204030203" pitchFamily="34" charset="0"/>
                <a:cs typeface="Lato" panose="020F0502020204030203" pitchFamily="34" charset="0"/>
              </a:rPr>
            </a:br>
            <a:endParaRPr lang="en-US" dirty="0">
              <a:solidFill>
                <a:schemeClr val="bg1"/>
              </a:solidFill>
              <a:latin typeface="Lato" panose="020F0502020204030203" pitchFamily="34" charset="0"/>
              <a:ea typeface="Lato" panose="020F0502020204030203" pitchFamily="34" charset="0"/>
              <a:cs typeface="Lato" panose="020F0502020204030203" pitchFamily="34" charset="0"/>
            </a:endParaRPr>
          </a:p>
          <a:p>
            <a:pPr marL="914400" lvl="1" indent="-457200">
              <a:lnSpc>
                <a:spcPct val="90000"/>
              </a:lnSpc>
              <a:spcBef>
                <a:spcPts val="1000"/>
              </a:spcBef>
              <a:buClr>
                <a:schemeClr val="bg1"/>
              </a:buClr>
              <a:buFont typeface="Arial" panose="020B0604020202020204" pitchFamily="34" charset="0"/>
              <a:buChar char="•"/>
            </a:pPr>
            <a:r>
              <a:rPr lang="en-US" dirty="0">
                <a:solidFill>
                  <a:schemeClr val="bg1"/>
                </a:solidFill>
                <a:latin typeface="Lato" panose="020F0502020204030203" pitchFamily="34" charset="0"/>
                <a:ea typeface="Lato" panose="020F0502020204030203" pitchFamily="34" charset="0"/>
                <a:cs typeface="Lato" panose="020F0502020204030203" pitchFamily="34" charset="0"/>
              </a:rPr>
              <a:t>Policy: lack of awareness on </a:t>
            </a:r>
            <a:r>
              <a:rPr lang="en-US"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US" dirty="0">
                <a:solidFill>
                  <a:schemeClr val="bg1"/>
                </a:solidFill>
                <a:latin typeface="Lato" panose="020F0502020204030203" pitchFamily="34" charset="0"/>
                <a:ea typeface="Lato" panose="020F0502020204030203" pitchFamily="34" charset="0"/>
                <a:cs typeface="Lato" panose="020F0502020204030203" pitchFamily="34" charset="0"/>
              </a:rPr>
              <a:t> - advocacy activities to promote </a:t>
            </a:r>
            <a:r>
              <a:rPr lang="en-US"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US" dirty="0">
                <a:solidFill>
                  <a:schemeClr val="bg1"/>
                </a:solidFill>
                <a:latin typeface="Lato" panose="020F0502020204030203" pitchFamily="34" charset="0"/>
                <a:ea typeface="Lato" panose="020F0502020204030203" pitchFamily="34" charset="0"/>
                <a:cs typeface="Lato" panose="020F0502020204030203" pitchFamily="34" charset="0"/>
              </a:rPr>
              <a:t> uptake and alignment in policies and strategies.</a:t>
            </a:r>
            <a:br>
              <a:rPr lang="en-US" dirty="0">
                <a:latin typeface="Lato" panose="020F0502020204030203" pitchFamily="34" charset="0"/>
                <a:ea typeface="Lato" panose="020F0502020204030203" pitchFamily="34" charset="0"/>
                <a:cs typeface="Lato" panose="020F0502020204030203" pitchFamily="34" charset="0"/>
              </a:rPr>
            </a:br>
            <a:endParaRPr lang="en-GB" sz="20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buFont typeface="Calibri Light" panose="020F0302020204030204"/>
              <a:buAutoNum type="arabicParenR"/>
            </a:pP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30</a:t>
            </a:fld>
            <a:endParaRPr lang="en-IE"/>
          </a:p>
        </p:txBody>
      </p:sp>
    </p:spTree>
    <p:extLst>
      <p:ext uri="{BB962C8B-B14F-4D97-AF65-F5344CB8AC3E}">
        <p14:creationId xmlns:p14="http://schemas.microsoft.com/office/powerpoint/2010/main" val="36365581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r>
              <a:rPr lang="en-GB" sz="2000" dirty="0">
                <a:latin typeface="Lato"/>
                <a:ea typeface="Lato"/>
                <a:cs typeface="Lato"/>
              </a:rPr>
            </a:br>
            <a:endParaRPr lang="en-US" sz="2000" dirty="0">
              <a:solidFill>
                <a:schemeClr val="bg1"/>
              </a:solidFill>
              <a:latin typeface="Lato"/>
              <a:ea typeface="Lato"/>
              <a:cs typeface="Lato"/>
            </a:endParaRPr>
          </a:p>
          <a:p>
            <a:pPr marL="457200" indent="-457200" algn="just">
              <a:buAutoNum type="arabicParenR"/>
            </a:pPr>
            <a:r>
              <a:rPr lang="en-GB" sz="2000" dirty="0">
                <a:solidFill>
                  <a:schemeClr val="bg1"/>
                </a:solidFill>
                <a:latin typeface="Lato"/>
                <a:ea typeface="Lato"/>
                <a:cs typeface="Lato"/>
              </a:rPr>
              <a:t>Nature-based Solutions and closely linked concepts – including eco-disaster risk reduction and (ECO-DDR) and climate change adaptation (CCA) - have been part of the policy agenda for many years. Some examples of policies that include </a:t>
            </a:r>
            <a:r>
              <a:rPr lang="en-GB" sz="2000" dirty="0" err="1">
                <a:solidFill>
                  <a:schemeClr val="bg1"/>
                </a:solidFill>
                <a:latin typeface="Lato"/>
                <a:ea typeface="Lato"/>
                <a:cs typeface="Lato"/>
              </a:rPr>
              <a:t>NbS</a:t>
            </a:r>
            <a:r>
              <a:rPr lang="en-GB" sz="2000" dirty="0">
                <a:solidFill>
                  <a:schemeClr val="bg1"/>
                </a:solidFill>
                <a:latin typeface="Lato"/>
                <a:ea typeface="Lato"/>
                <a:cs typeface="Lato"/>
              </a:rPr>
              <a:t> are:</a:t>
            </a:r>
            <a:endParaRPr lang="en-GB" dirty="0">
              <a:solidFill>
                <a:schemeClr val="bg1"/>
              </a:solidFill>
              <a:latin typeface="Calibri" panose="020F0502020204030204"/>
              <a:ea typeface="Lato"/>
              <a:cs typeface="Calibri" panose="020F0502020204030204"/>
            </a:endParaRPr>
          </a:p>
          <a:p>
            <a:pPr marL="914400" lvl="1" indent="-457200" algn="just">
              <a:buFont typeface="Arial"/>
              <a:buChar char="•"/>
            </a:pPr>
            <a:r>
              <a:rPr lang="en-GB" sz="2000" dirty="0">
                <a:solidFill>
                  <a:schemeClr val="bg1"/>
                </a:solidFill>
                <a:latin typeface="Lato"/>
                <a:ea typeface="Lato"/>
                <a:cs typeface="Lato"/>
              </a:rPr>
              <a:t>Global: UN SDGs, Sendai Framework, UNFCC Paris Agreement</a:t>
            </a:r>
            <a:endParaRPr lang="en-GB" dirty="0">
              <a:solidFill>
                <a:schemeClr val="bg1"/>
              </a:solidFill>
              <a:latin typeface="Calibri" panose="020F0502020204030204"/>
              <a:ea typeface="Lato"/>
              <a:cs typeface="Calibri" panose="020F0502020204030204"/>
            </a:endParaRPr>
          </a:p>
          <a:p>
            <a:pPr marL="914400" lvl="1" indent="-457200" algn="just">
              <a:buFont typeface="Arial"/>
              <a:buChar char="•"/>
            </a:pPr>
            <a:r>
              <a:rPr lang="en-GB" sz="2000" dirty="0">
                <a:solidFill>
                  <a:schemeClr val="bg1"/>
                </a:solidFill>
                <a:latin typeface="Lato"/>
                <a:ea typeface="Lato"/>
                <a:cs typeface="Lato"/>
              </a:rPr>
              <a:t>EU: Biodiversity, Climate Adaptation, Water, Disaster Risk Reduction, Sustainable Cities &amp; Territories, Research &amp; Innovation</a:t>
            </a:r>
          </a:p>
          <a:p>
            <a:pPr lvl="1" algn="just"/>
            <a:endParaRPr lang="en-GB" sz="2000" dirty="0">
              <a:solidFill>
                <a:schemeClr val="bg1"/>
              </a:solidFill>
              <a:latin typeface="Lato"/>
              <a:ea typeface="Lato"/>
              <a:cs typeface="Lato"/>
            </a:endParaRPr>
          </a:p>
          <a:p>
            <a:pPr marL="457200" indent="-457200" algn="just">
              <a:buFont typeface="+mj-lt"/>
              <a:buAutoNum type="arabicParenR"/>
            </a:pPr>
            <a:r>
              <a:rPr lang="en-GB" sz="2000" dirty="0">
                <a:solidFill>
                  <a:schemeClr val="bg1"/>
                </a:solidFill>
                <a:latin typeface="Lato"/>
                <a:ea typeface="Lato"/>
                <a:cs typeface="Lato"/>
              </a:rPr>
              <a:t>The Permitting Path refers to all the permissions and legislations that an </a:t>
            </a:r>
            <a:r>
              <a:rPr lang="en-GB" sz="2000" dirty="0" err="1">
                <a:solidFill>
                  <a:schemeClr val="bg1"/>
                </a:solidFill>
                <a:latin typeface="Lato"/>
                <a:ea typeface="Lato"/>
                <a:cs typeface="Lato"/>
              </a:rPr>
              <a:t>NbS</a:t>
            </a:r>
            <a:r>
              <a:rPr lang="en-GB" sz="2000" dirty="0">
                <a:solidFill>
                  <a:schemeClr val="bg1"/>
                </a:solidFill>
                <a:latin typeface="Lato"/>
                <a:ea typeface="Lato"/>
                <a:cs typeface="Lato"/>
              </a:rPr>
              <a:t> project requires in order to start the implementation phase. This depends on the </a:t>
            </a:r>
            <a:r>
              <a:rPr lang="en-GB" sz="2000" dirty="0" err="1">
                <a:solidFill>
                  <a:schemeClr val="bg1"/>
                </a:solidFill>
                <a:latin typeface="Lato"/>
                <a:ea typeface="Lato"/>
                <a:cs typeface="Lato"/>
              </a:rPr>
              <a:t>NbS</a:t>
            </a:r>
            <a:r>
              <a:rPr lang="en-GB" sz="2000" dirty="0">
                <a:solidFill>
                  <a:schemeClr val="bg1"/>
                </a:solidFill>
                <a:latin typeface="Lato"/>
                <a:ea typeface="Lato"/>
                <a:cs typeface="Lato"/>
              </a:rPr>
              <a:t> type, country, hazard, and location of the </a:t>
            </a:r>
            <a:r>
              <a:rPr lang="en-GB" sz="2000" dirty="0" err="1">
                <a:solidFill>
                  <a:schemeClr val="bg1"/>
                </a:solidFill>
                <a:latin typeface="Lato"/>
                <a:ea typeface="Lato"/>
                <a:cs typeface="Lato"/>
              </a:rPr>
              <a:t>NbS</a:t>
            </a:r>
            <a:r>
              <a:rPr lang="en-GB" sz="2000" dirty="0">
                <a:solidFill>
                  <a:schemeClr val="bg1"/>
                </a:solidFill>
                <a:latin typeface="Lato"/>
                <a:ea typeface="Lato"/>
                <a:cs typeface="Lato"/>
              </a:rPr>
              <a:t>.</a:t>
            </a:r>
          </a:p>
          <a:p>
            <a:pPr marL="457200" indent="-457200" algn="just">
              <a:buFont typeface="+mj-lt"/>
              <a:buAutoNum type="arabicParenR"/>
            </a:pPr>
            <a:endParaRPr lang="en-GB" sz="2000" dirty="0">
              <a:solidFill>
                <a:schemeClr val="bg1"/>
              </a:solidFill>
              <a:latin typeface="Lato"/>
              <a:ea typeface="Lato"/>
              <a:cs typeface="Lato"/>
            </a:endParaRPr>
          </a:p>
          <a:p>
            <a:pPr marL="457200" indent="-457200" algn="just">
              <a:buFont typeface="+mj-lt"/>
              <a:buAutoNum type="arabicParen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In OPERANDUM capacity building activities in the Arab region and in Western Balkans and Central Asia, we found technical, institutional / organisational, and policy challenges for </a:t>
            </a:r>
            <a:r>
              <a:rPr lang="en-GB" sz="20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 uptake.</a:t>
            </a:r>
            <a:endParaRPr lang="en-GB" sz="2000" dirty="0">
              <a:solidFill>
                <a:schemeClr val="bg1"/>
              </a:solidFill>
              <a:latin typeface="Lato"/>
              <a:ea typeface="Lato"/>
              <a:cs typeface="Lato"/>
            </a:endParaRPr>
          </a:p>
          <a:p>
            <a:pPr marL="914400" lvl="1" indent="-457200" algn="just">
              <a:buFont typeface="Arial"/>
              <a:buChar char="•"/>
            </a:pPr>
            <a:endParaRPr lang="en-GB" sz="2000" dirty="0">
              <a:solidFill>
                <a:schemeClr val="bg1"/>
              </a:solidFill>
              <a:latin typeface="Lato"/>
              <a:ea typeface="Lato"/>
              <a:cs typeface="Lato"/>
            </a:endParaRPr>
          </a:p>
          <a:p>
            <a:pPr marL="457200" indent="-457200" algn="just">
              <a:buFont typeface="+mj-lt"/>
              <a:buAutoNum type="arabicParenR"/>
            </a:pPr>
            <a:endParaRPr lang="en-GB" dirty="0">
              <a:solidFill>
                <a:schemeClr val="bg1"/>
              </a:solidFill>
              <a:latin typeface="Calibri" panose="020F0502020204030204"/>
              <a:ea typeface="Lato"/>
              <a:cs typeface="Calibri" panose="020F0502020204030204"/>
            </a:endParaRPr>
          </a:p>
          <a:p>
            <a:pPr lvl="1" algn="just"/>
            <a:endParaRPr lang="en-GB" sz="2000" dirty="0">
              <a:latin typeface="Lato"/>
              <a:ea typeface="Lato"/>
              <a:cs typeface="Lato"/>
            </a:endParaRPr>
          </a:p>
          <a:p>
            <a:pPr marL="457200" indent="-457200">
              <a:buFont typeface="Calibri Light" panose="020F0302020204030204"/>
              <a:buAutoNum type="arabicParenR"/>
            </a:pP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31</a:t>
            </a:fld>
            <a:endParaRPr lang="en-IE"/>
          </a:p>
        </p:txBody>
      </p:sp>
    </p:spTree>
    <p:extLst>
      <p:ext uri="{BB962C8B-B14F-4D97-AF65-F5344CB8AC3E}">
        <p14:creationId xmlns:p14="http://schemas.microsoft.com/office/powerpoint/2010/main" val="37551806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E79B1B-EC0D-4C76-81FD-7AAED1DE532C}" type="slidenum">
              <a:rPr lang="en-IE" smtClean="0"/>
              <a:t>32</a:t>
            </a:fld>
            <a:endParaRPr lang="en-IE"/>
          </a:p>
        </p:txBody>
      </p:sp>
    </p:spTree>
    <p:extLst>
      <p:ext uri="{BB962C8B-B14F-4D97-AF65-F5344CB8AC3E}">
        <p14:creationId xmlns:p14="http://schemas.microsoft.com/office/powerpoint/2010/main" val="3253520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fld id="{55E79B1B-EC0D-4C76-81FD-7AAED1DE532C}" type="slidenum">
              <a:rPr lang="en-IE" smtClean="0"/>
              <a:t>33</a:t>
            </a:fld>
            <a:endParaRPr lang="en-IE"/>
          </a:p>
        </p:txBody>
      </p:sp>
    </p:spTree>
    <p:extLst>
      <p:ext uri="{BB962C8B-B14F-4D97-AF65-F5344CB8AC3E}">
        <p14:creationId xmlns:p14="http://schemas.microsoft.com/office/powerpoint/2010/main" val="4445580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55E79B1B-EC0D-4C76-81FD-7AAED1DE532C}" type="slidenum">
              <a:rPr lang="en-US"/>
              <a:t>34</a:t>
            </a:fld>
            <a:endParaRPr lang="en-US"/>
          </a:p>
        </p:txBody>
      </p:sp>
    </p:spTree>
    <p:extLst>
      <p:ext uri="{BB962C8B-B14F-4D97-AF65-F5344CB8AC3E}">
        <p14:creationId xmlns:p14="http://schemas.microsoft.com/office/powerpoint/2010/main" val="2404885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a:p>
            <a:endParaRPr lang="en-US"/>
          </a:p>
        </p:txBody>
      </p:sp>
      <p:sp>
        <p:nvSpPr>
          <p:cNvPr id="4" name="Slide Number Placeholder 3"/>
          <p:cNvSpPr>
            <a:spLocks noGrp="1"/>
          </p:cNvSpPr>
          <p:nvPr>
            <p:ph type="sldNum" sz="quarter" idx="5"/>
          </p:nvPr>
        </p:nvSpPr>
        <p:spPr/>
        <p:txBody>
          <a:bodyPr/>
          <a:lstStyle/>
          <a:p>
            <a:fld id="{55E79B1B-EC0D-4C76-81FD-7AAED1DE532C}" type="slidenum">
              <a:t>4</a:t>
            </a:fld>
            <a:endParaRPr lang="en-US"/>
          </a:p>
        </p:txBody>
      </p:sp>
    </p:spTree>
    <p:extLst>
      <p:ext uri="{BB962C8B-B14F-4D97-AF65-F5344CB8AC3E}">
        <p14:creationId xmlns:p14="http://schemas.microsoft.com/office/powerpoint/2010/main" val="3316380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202124"/>
                </a:solidFill>
                <a:effectLst/>
                <a:latin typeface="arial" panose="020B0604020202020204" pitchFamily="34" charset="0"/>
              </a:rPr>
              <a:t>Environmental protection is aimed at maintaining (and recovering when necessary) a healthy natural environment. </a:t>
            </a:r>
          </a:p>
          <a:p>
            <a:pPr marL="285750" indent="-285750" algn="just">
              <a:buFont typeface="Arial" panose="020B0604020202020204" pitchFamily="34" charset="0"/>
              <a:buChar char="•"/>
            </a:pPr>
            <a:r>
              <a:rPr lang="en-US" dirty="0">
                <a:latin typeface="Lato"/>
                <a:ea typeface="Lato"/>
                <a:cs typeface="Lato"/>
              </a:rPr>
              <a:t>Environmental policy is the commitment of an organization or government to the laws, regulations, and other policy mechanisms concerning environmental issues. </a:t>
            </a:r>
            <a:endParaRPr lang="en-US" dirty="0">
              <a:latin typeface="Lato"/>
              <a:ea typeface="Lato"/>
              <a:cs typeface="+mn-lt"/>
            </a:endParaRPr>
          </a:p>
          <a:p>
            <a:pPr marL="285750" indent="-285750" algn="just">
              <a:buFont typeface="Arial" panose="020B0604020202020204" pitchFamily="34" charset="0"/>
              <a:buChar char="•"/>
            </a:pPr>
            <a:r>
              <a:rPr lang="en-US" dirty="0">
                <a:latin typeface="Lato"/>
                <a:ea typeface="+mn-lt"/>
                <a:cs typeface="+mn-lt"/>
              </a:rPr>
              <a:t>The main goal of environmental policy is to regulate resource use or reduce pollution to promote human welfare and/or protect natural systems. </a:t>
            </a:r>
          </a:p>
          <a:p>
            <a:pPr marL="285750" indent="-285750" algn="just">
              <a:buFont typeface="Arial" panose="020B0604020202020204" pitchFamily="34" charset="0"/>
              <a:buChar char="•"/>
            </a:pPr>
            <a:r>
              <a:rPr lang="en-US" b="0" i="0" dirty="0">
                <a:solidFill>
                  <a:srgbClr val="202124"/>
                </a:solidFill>
                <a:effectLst/>
                <a:latin typeface="Lato"/>
                <a:ea typeface="+mn-lt"/>
                <a:cs typeface="+mn-lt"/>
              </a:rPr>
              <a:t>This includes: </a:t>
            </a:r>
          </a:p>
          <a:p>
            <a:pPr marL="742950" lvl="1" indent="-285750" algn="just">
              <a:buFont typeface="Arial" panose="020B0604020202020204" pitchFamily="34" charset="0"/>
              <a:buChar char="•"/>
            </a:pPr>
            <a:r>
              <a:rPr lang="en-GB" dirty="0"/>
              <a:t>Biodiversity Protection</a:t>
            </a:r>
          </a:p>
          <a:p>
            <a:pPr marL="628650" lvl="1" indent="-171450">
              <a:buFont typeface="Arial" panose="020B0604020202020204" pitchFamily="34" charset="0"/>
              <a:buChar char="•"/>
            </a:pPr>
            <a:r>
              <a:rPr lang="en-GB" dirty="0"/>
              <a:t>Ecosystem Management</a:t>
            </a:r>
          </a:p>
          <a:p>
            <a:pPr marL="628650" lvl="1" indent="-171450">
              <a:buFont typeface="Arial" panose="020B0604020202020204" pitchFamily="34" charset="0"/>
              <a:buChar char="•"/>
            </a:pPr>
            <a:r>
              <a:rPr lang="en-GB" dirty="0"/>
              <a:t>Waste Management</a:t>
            </a:r>
          </a:p>
          <a:p>
            <a:pPr marL="628650" lvl="1" indent="-171450">
              <a:buFont typeface="Arial" panose="020B0604020202020204" pitchFamily="34" charset="0"/>
              <a:buChar char="•"/>
            </a:pPr>
            <a:r>
              <a:rPr lang="en-GB" dirty="0"/>
              <a:t>Natural Resources Protection</a:t>
            </a:r>
          </a:p>
          <a:p>
            <a:pPr marL="628650" lvl="1" indent="-171450">
              <a:buFont typeface="Arial" panose="020B0604020202020204" pitchFamily="34" charset="0"/>
              <a:buChar char="•"/>
            </a:pPr>
            <a:r>
              <a:rPr lang="en-GB" dirty="0"/>
              <a:t>Air &amp; Water Quality Control</a:t>
            </a:r>
            <a:endParaRPr lang="en-US" b="0" i="0" dirty="0">
              <a:solidFill>
                <a:srgbClr val="202124"/>
              </a:solidFill>
              <a:effectLst/>
              <a:latin typeface="arial" panose="020B0604020202020204" pitchFamily="34" charset="0"/>
              <a:ea typeface="+mn-lt"/>
              <a:cs typeface="+mn-lt"/>
            </a:endParaRPr>
          </a:p>
          <a:p>
            <a:pPr marL="285750" indent="-285750" algn="just">
              <a:buFont typeface="Arial" panose="020B0604020202020204" pitchFamily="34" charset="0"/>
              <a:buChar char="•"/>
            </a:pPr>
            <a:r>
              <a:rPr lang="en-US" b="0" i="0" dirty="0">
                <a:solidFill>
                  <a:srgbClr val="202124"/>
                </a:solidFill>
                <a:effectLst/>
                <a:latin typeface="arial" panose="020B0604020202020204" pitchFamily="34" charset="0"/>
              </a:rPr>
              <a:t>Sustainable development embraces environmental, social and economic objectives, to deliver long-term equitable growth which benefits current and future generations.</a:t>
            </a:r>
            <a:endParaRPr lang="en-US" dirty="0"/>
          </a:p>
        </p:txBody>
      </p:sp>
      <p:sp>
        <p:nvSpPr>
          <p:cNvPr id="4" name="Slide Number Placeholder 3"/>
          <p:cNvSpPr>
            <a:spLocks noGrp="1"/>
          </p:cNvSpPr>
          <p:nvPr>
            <p:ph type="sldNum" sz="quarter" idx="5"/>
          </p:nvPr>
        </p:nvSpPr>
        <p:spPr/>
        <p:txBody>
          <a:bodyPr/>
          <a:lstStyle/>
          <a:p>
            <a:fld id="{55E79B1B-EC0D-4C76-81FD-7AAED1DE532C}" type="slidenum">
              <a:t>5</a:t>
            </a:fld>
            <a:endParaRPr lang="en-US"/>
          </a:p>
        </p:txBody>
      </p:sp>
    </p:spTree>
    <p:extLst>
      <p:ext uri="{BB962C8B-B14F-4D97-AF65-F5344CB8AC3E}">
        <p14:creationId xmlns:p14="http://schemas.microsoft.com/office/powerpoint/2010/main" val="2935019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cs typeface="Calibri"/>
              </a:rPr>
              <a:t>Looking at how international environmental policy has developed over time, we see that it started with conferences focused either on development or green / environmental processes until well in the 21</a:t>
            </a:r>
            <a:r>
              <a:rPr lang="en-US" baseline="30000" dirty="0">
                <a:cs typeface="Calibri"/>
              </a:rPr>
              <a:t>st</a:t>
            </a:r>
            <a:r>
              <a:rPr lang="en-US" dirty="0">
                <a:cs typeface="Calibri"/>
              </a:rPr>
              <a:t> century, when the focus shifted towards environmental, social and economic sustainability.</a:t>
            </a:r>
          </a:p>
          <a:p>
            <a:pPr marL="171450" indent="-171450">
              <a:buFont typeface="Arial" panose="020B0604020202020204" pitchFamily="34" charset="0"/>
              <a:buChar char="•"/>
            </a:pPr>
            <a:r>
              <a:rPr lang="en-US" dirty="0">
                <a:cs typeface="Calibri"/>
              </a:rPr>
              <a:t>Notably are the:</a:t>
            </a:r>
          </a:p>
          <a:p>
            <a:pPr marL="628650" lvl="1" indent="-171450">
              <a:buFont typeface="Arial" panose="020B0604020202020204" pitchFamily="34" charset="0"/>
              <a:buChar char="•"/>
            </a:pPr>
            <a:r>
              <a:rPr lang="en-US" dirty="0">
                <a:cs typeface="Calibri"/>
              </a:rPr>
              <a:t>The 1972 United Nations Conference on the Environment in Stockholm was the first world conference to make the environment a major issue.</a:t>
            </a:r>
          </a:p>
          <a:p>
            <a:pPr marL="628650" lvl="1" indent="-171450">
              <a:buFont typeface="Arial" panose="020B0604020202020204" pitchFamily="34" charset="0"/>
              <a:buChar char="•"/>
            </a:pPr>
            <a:r>
              <a:rPr lang="en-US" dirty="0">
                <a:cs typeface="Calibri"/>
              </a:rPr>
              <a:t>The 1992 conference in Rio de Janeiro, also coined as the Earth Summit. The objective here was to develop a broad agenda for international action on environmental and development issues.</a:t>
            </a:r>
          </a:p>
          <a:p>
            <a:pPr marL="628650" lvl="1" indent="-171450">
              <a:buFont typeface="Arial" panose="020B0604020202020204" pitchFamily="34" charset="0"/>
              <a:buChar char="•"/>
            </a:pPr>
            <a:r>
              <a:rPr lang="en-US" dirty="0">
                <a:cs typeface="Calibri"/>
              </a:rPr>
              <a:t>20 years later  the Rio+20 conference was held in 2012, focused on the renewed political commitment to sustainable development, to see how much progress has been made towards agreed goals and looked at the new and emerging challenges.</a:t>
            </a:r>
          </a:p>
        </p:txBody>
      </p:sp>
      <p:sp>
        <p:nvSpPr>
          <p:cNvPr id="4" name="Slide Number Placeholder 3"/>
          <p:cNvSpPr>
            <a:spLocks noGrp="1"/>
          </p:cNvSpPr>
          <p:nvPr>
            <p:ph type="sldNum" sz="quarter" idx="5"/>
          </p:nvPr>
        </p:nvSpPr>
        <p:spPr/>
        <p:txBody>
          <a:bodyPr/>
          <a:lstStyle/>
          <a:p>
            <a:fld id="{55E79B1B-EC0D-4C76-81FD-7AAED1DE532C}" type="slidenum">
              <a:t>6</a:t>
            </a:fld>
            <a:endParaRPr lang="en-US"/>
          </a:p>
        </p:txBody>
      </p:sp>
    </p:spTree>
    <p:extLst>
      <p:ext uri="{BB962C8B-B14F-4D97-AF65-F5344CB8AC3E}">
        <p14:creationId xmlns:p14="http://schemas.microsoft.com/office/powerpoint/2010/main" val="39272857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de-DE" i="0" dirty="0" err="1">
                <a:cs typeface="Calibri" panose="020F0502020204030204"/>
              </a:rPr>
              <a:t>Policies</a:t>
            </a:r>
            <a:r>
              <a:rPr lang="de-DE" i="0" dirty="0">
                <a:cs typeface="Calibri" panose="020F0502020204030204"/>
              </a:rPr>
              <a:t> and </a:t>
            </a:r>
            <a:r>
              <a:rPr lang="de-DE" i="0" dirty="0" err="1">
                <a:cs typeface="Calibri" panose="020F0502020204030204"/>
              </a:rPr>
              <a:t>frameworks</a:t>
            </a:r>
            <a:r>
              <a:rPr lang="de-DE" i="0" dirty="0">
                <a:cs typeface="Calibri" panose="020F0502020204030204"/>
              </a:rPr>
              <a:t> </a:t>
            </a:r>
            <a:r>
              <a:rPr lang="de-DE" i="0" dirty="0" err="1">
                <a:cs typeface="Calibri" panose="020F0502020204030204"/>
              </a:rPr>
              <a:t>that</a:t>
            </a:r>
            <a:r>
              <a:rPr lang="de-DE" i="0" dirty="0">
                <a:cs typeface="Calibri" panose="020F0502020204030204"/>
              </a:rPr>
              <a:t> </a:t>
            </a:r>
            <a:r>
              <a:rPr lang="de-DE" i="0" dirty="0" err="1">
                <a:cs typeface="Calibri" panose="020F0502020204030204"/>
              </a:rPr>
              <a:t>have</a:t>
            </a:r>
            <a:r>
              <a:rPr lang="de-DE" i="0" dirty="0">
                <a:cs typeface="Calibri" panose="020F0502020204030204"/>
              </a:rPr>
              <a:t> </a:t>
            </a:r>
            <a:r>
              <a:rPr lang="de-DE" i="0" dirty="0" err="1">
                <a:cs typeface="Calibri" panose="020F0502020204030204"/>
              </a:rPr>
              <a:t>resulted</a:t>
            </a:r>
            <a:r>
              <a:rPr lang="de-DE" i="0" dirty="0">
                <a:cs typeface="Calibri" panose="020F0502020204030204"/>
              </a:rPr>
              <a:t> </a:t>
            </a:r>
            <a:r>
              <a:rPr lang="de-DE" i="0" dirty="0" err="1">
                <a:cs typeface="Calibri" panose="020F0502020204030204"/>
              </a:rPr>
              <a:t>from</a:t>
            </a:r>
            <a:r>
              <a:rPr lang="de-DE" i="0" dirty="0">
                <a:cs typeface="Calibri" panose="020F0502020204030204"/>
              </a:rPr>
              <a:t> </a:t>
            </a:r>
            <a:r>
              <a:rPr lang="de-DE" i="0" dirty="0" err="1">
                <a:cs typeface="Calibri" panose="020F0502020204030204"/>
              </a:rPr>
              <a:t>these</a:t>
            </a:r>
            <a:r>
              <a:rPr lang="de-DE" i="0" dirty="0">
                <a:cs typeface="Calibri" panose="020F0502020204030204"/>
              </a:rPr>
              <a:t> international </a:t>
            </a:r>
            <a:r>
              <a:rPr lang="de-DE" i="0" dirty="0" err="1">
                <a:cs typeface="Calibri" panose="020F0502020204030204"/>
              </a:rPr>
              <a:t>conventions</a:t>
            </a:r>
            <a:endParaRPr lang="de-DE" i="0" dirty="0">
              <a:cs typeface="Calibri" panose="020F0502020204030204"/>
            </a:endParaRPr>
          </a:p>
          <a:p>
            <a:pPr marL="171450" indent="-171450">
              <a:buFont typeface="Arial" panose="020B0604020202020204" pitchFamily="34" charset="0"/>
              <a:buChar char="•"/>
            </a:pPr>
            <a:r>
              <a:rPr lang="de-DE" i="0" dirty="0">
                <a:cs typeface="Calibri" panose="020F0502020204030204"/>
              </a:rPr>
              <a:t>In </a:t>
            </a:r>
            <a:r>
              <a:rPr lang="de-DE" i="0" dirty="0" err="1">
                <a:cs typeface="Calibri" panose="020F0502020204030204"/>
              </a:rPr>
              <a:t>case</a:t>
            </a:r>
            <a:r>
              <a:rPr lang="de-DE" i="0" dirty="0">
                <a:cs typeface="Calibri" panose="020F0502020204030204"/>
              </a:rPr>
              <a:t> </a:t>
            </a:r>
            <a:r>
              <a:rPr lang="de-DE" i="0" dirty="0" err="1">
                <a:cs typeface="Calibri" panose="020F0502020204030204"/>
              </a:rPr>
              <a:t>of</a:t>
            </a:r>
            <a:r>
              <a:rPr lang="de-DE" i="0" dirty="0">
                <a:cs typeface="Calibri" panose="020F0502020204030204"/>
              </a:rPr>
              <a:t> </a:t>
            </a:r>
            <a:r>
              <a:rPr lang="de-DE" i="0" dirty="0" err="1">
                <a:cs typeface="Calibri" panose="020F0502020204030204"/>
              </a:rPr>
              <a:t>the</a:t>
            </a:r>
            <a:r>
              <a:rPr lang="de-DE" i="0" dirty="0">
                <a:cs typeface="Calibri" panose="020F0502020204030204"/>
              </a:rPr>
              <a:t> global </a:t>
            </a:r>
            <a:r>
              <a:rPr lang="de-DE" i="0" dirty="0" err="1">
                <a:cs typeface="Calibri" panose="020F0502020204030204"/>
              </a:rPr>
              <a:t>level</a:t>
            </a:r>
            <a:r>
              <a:rPr lang="de-DE" i="0" dirty="0">
                <a:cs typeface="Calibri" panose="020F0502020204030204"/>
              </a:rPr>
              <a:t>, </a:t>
            </a:r>
            <a:r>
              <a:rPr lang="de-DE" i="0" dirty="0" err="1">
                <a:cs typeface="Calibri" panose="020F0502020204030204"/>
              </a:rPr>
              <a:t>the</a:t>
            </a:r>
            <a:r>
              <a:rPr lang="de-DE" i="0" dirty="0">
                <a:cs typeface="Calibri" panose="020F0502020204030204"/>
              </a:rPr>
              <a:t> </a:t>
            </a:r>
            <a:r>
              <a:rPr lang="de-DE" i="0" dirty="0" err="1">
                <a:cs typeface="Calibri" panose="020F0502020204030204"/>
              </a:rPr>
              <a:t>most</a:t>
            </a:r>
            <a:r>
              <a:rPr lang="de-DE" i="0" dirty="0">
                <a:cs typeface="Calibri" panose="020F0502020204030204"/>
              </a:rPr>
              <a:t> relevant </a:t>
            </a:r>
            <a:r>
              <a:rPr lang="de-DE" i="0" dirty="0" err="1">
                <a:cs typeface="Calibri" panose="020F0502020204030204"/>
              </a:rPr>
              <a:t>for</a:t>
            </a:r>
            <a:r>
              <a:rPr lang="de-DE" i="0" dirty="0">
                <a:cs typeface="Calibri" panose="020F0502020204030204"/>
              </a:rPr>
              <a:t> </a:t>
            </a:r>
            <a:r>
              <a:rPr lang="de-DE" i="0" dirty="0" err="1">
                <a:cs typeface="Calibri" panose="020F0502020204030204"/>
              </a:rPr>
              <a:t>NbS</a:t>
            </a:r>
            <a:r>
              <a:rPr lang="de-DE" i="0" dirty="0">
                <a:cs typeface="Calibri" panose="020F0502020204030204"/>
              </a:rPr>
              <a:t> </a:t>
            </a:r>
            <a:r>
              <a:rPr lang="de-DE" i="0" dirty="0" err="1">
                <a:cs typeface="Calibri" panose="020F0502020204030204"/>
              </a:rPr>
              <a:t>are</a:t>
            </a:r>
            <a:r>
              <a:rPr lang="de-DE" i="0" dirty="0">
                <a:cs typeface="Calibri" panose="020F0502020204030204"/>
              </a:rPr>
              <a:t> </a:t>
            </a:r>
            <a:r>
              <a:rPr lang="de-DE" i="0" dirty="0" err="1">
                <a:cs typeface="Calibri" panose="020F0502020204030204"/>
              </a:rPr>
              <a:t>the</a:t>
            </a:r>
            <a:r>
              <a:rPr lang="de-DE" i="0" dirty="0">
                <a:cs typeface="Calibri" panose="020F0502020204030204"/>
              </a:rPr>
              <a:t> UN </a:t>
            </a:r>
            <a:r>
              <a:rPr lang="de-DE" i="0" dirty="0" err="1">
                <a:cs typeface="Calibri" panose="020F0502020204030204"/>
              </a:rPr>
              <a:t>Sustainable</a:t>
            </a:r>
            <a:r>
              <a:rPr lang="de-DE" i="0" dirty="0">
                <a:cs typeface="Calibri" panose="020F0502020204030204"/>
              </a:rPr>
              <a:t> Development Goals, </a:t>
            </a:r>
            <a:r>
              <a:rPr lang="de-DE" i="0" dirty="0" err="1">
                <a:cs typeface="Calibri" panose="020F0502020204030204"/>
              </a:rPr>
              <a:t>the</a:t>
            </a:r>
            <a:r>
              <a:rPr lang="de-DE" i="0" dirty="0">
                <a:cs typeface="Calibri" panose="020F0502020204030204"/>
              </a:rPr>
              <a:t> Global Urban Agenda, Paris Agreement (</a:t>
            </a:r>
            <a:r>
              <a:rPr lang="de-DE" i="0" dirty="0" err="1">
                <a:cs typeface="Calibri" panose="020F0502020204030204"/>
              </a:rPr>
              <a:t>climate</a:t>
            </a:r>
            <a:r>
              <a:rPr lang="de-DE" i="0" dirty="0">
                <a:cs typeface="Calibri" panose="020F0502020204030204"/>
              </a:rPr>
              <a:t> </a:t>
            </a:r>
            <a:r>
              <a:rPr lang="de-DE" i="0" dirty="0" err="1">
                <a:cs typeface="Calibri" panose="020F0502020204030204"/>
              </a:rPr>
              <a:t>change</a:t>
            </a:r>
            <a:r>
              <a:rPr lang="de-DE" i="0" dirty="0">
                <a:cs typeface="Calibri" panose="020F0502020204030204"/>
              </a:rPr>
              <a:t>) and </a:t>
            </a:r>
            <a:r>
              <a:rPr lang="de-DE" i="0" dirty="0" err="1">
                <a:cs typeface="Calibri" panose="020F0502020204030204"/>
              </a:rPr>
              <a:t>teh</a:t>
            </a:r>
            <a:r>
              <a:rPr lang="de-DE" i="0" dirty="0">
                <a:cs typeface="Calibri" panose="020F0502020204030204"/>
              </a:rPr>
              <a:t> Sendai Framework (</a:t>
            </a:r>
            <a:r>
              <a:rPr lang="de-DE" i="0" dirty="0" err="1">
                <a:cs typeface="Calibri" panose="020F0502020204030204"/>
              </a:rPr>
              <a:t>disaster</a:t>
            </a:r>
            <a:r>
              <a:rPr lang="de-DE" i="0" dirty="0">
                <a:cs typeface="Calibri" panose="020F0502020204030204"/>
              </a:rPr>
              <a:t> </a:t>
            </a:r>
            <a:r>
              <a:rPr lang="de-DE" i="0" dirty="0" err="1">
                <a:cs typeface="Calibri" panose="020F0502020204030204"/>
              </a:rPr>
              <a:t>risk</a:t>
            </a:r>
            <a:r>
              <a:rPr lang="de-DE" i="0" dirty="0">
                <a:cs typeface="Calibri" panose="020F0502020204030204"/>
              </a:rPr>
              <a:t> </a:t>
            </a:r>
            <a:r>
              <a:rPr lang="de-DE" i="0" dirty="0" err="1">
                <a:cs typeface="Calibri" panose="020F0502020204030204"/>
              </a:rPr>
              <a:t>reduction</a:t>
            </a:r>
            <a:r>
              <a:rPr lang="de-DE" i="0" dirty="0">
                <a:cs typeface="Calibri" panose="020F0502020204030204"/>
              </a:rPr>
              <a:t>)</a:t>
            </a:r>
          </a:p>
          <a:p>
            <a:pPr marL="171450" indent="-171450">
              <a:buFont typeface="Arial" panose="020B0604020202020204" pitchFamily="34" charset="0"/>
              <a:buChar char="•"/>
            </a:pPr>
            <a:r>
              <a:rPr lang="de-DE" i="0" dirty="0">
                <a:cs typeface="Calibri" panose="020F0502020204030204"/>
              </a:rPr>
              <a:t>On </a:t>
            </a:r>
            <a:r>
              <a:rPr lang="de-DE" i="0" dirty="0" err="1">
                <a:cs typeface="Calibri" panose="020F0502020204030204"/>
              </a:rPr>
              <a:t>the</a:t>
            </a:r>
            <a:r>
              <a:rPr lang="de-DE" i="0" dirty="0">
                <a:cs typeface="Calibri" panose="020F0502020204030204"/>
              </a:rPr>
              <a:t> EU </a:t>
            </a:r>
            <a:r>
              <a:rPr lang="de-DE" i="0" dirty="0" err="1">
                <a:cs typeface="Calibri" panose="020F0502020204030204"/>
              </a:rPr>
              <a:t>scale</a:t>
            </a:r>
            <a:r>
              <a:rPr lang="de-DE" i="0" dirty="0">
                <a:cs typeface="Calibri" panose="020F0502020204030204"/>
              </a:rPr>
              <a:t>, </a:t>
            </a:r>
            <a:r>
              <a:rPr lang="de-DE" i="0" dirty="0" err="1">
                <a:cs typeface="Calibri" panose="020F0502020204030204"/>
              </a:rPr>
              <a:t>this</a:t>
            </a:r>
            <a:r>
              <a:rPr lang="de-DE" i="0" dirty="0">
                <a:cs typeface="Calibri" panose="020F0502020204030204"/>
              </a:rPr>
              <a:t> </a:t>
            </a:r>
            <a:r>
              <a:rPr lang="de-DE" i="0" dirty="0" err="1">
                <a:cs typeface="Calibri" panose="020F0502020204030204"/>
              </a:rPr>
              <a:t>has</a:t>
            </a:r>
            <a:r>
              <a:rPr lang="de-DE" i="0" dirty="0">
                <a:cs typeface="Calibri" panose="020F0502020204030204"/>
              </a:rPr>
              <a:t> </a:t>
            </a:r>
            <a:r>
              <a:rPr lang="de-DE" i="0" dirty="0" err="1">
                <a:cs typeface="Calibri" panose="020F0502020204030204"/>
              </a:rPr>
              <a:t>translated</a:t>
            </a:r>
            <a:r>
              <a:rPr lang="de-DE" i="0" dirty="0">
                <a:cs typeface="Calibri" panose="020F0502020204030204"/>
              </a:rPr>
              <a:t> </a:t>
            </a:r>
            <a:r>
              <a:rPr lang="de-DE" i="0" dirty="0" err="1">
                <a:cs typeface="Calibri" panose="020F0502020204030204"/>
              </a:rPr>
              <a:t>into</a:t>
            </a:r>
            <a:r>
              <a:rPr lang="de-DE" i="0" dirty="0">
                <a:cs typeface="Calibri" panose="020F0502020204030204"/>
              </a:rPr>
              <a:t> different </a:t>
            </a:r>
            <a:r>
              <a:rPr lang="de-DE" i="0" dirty="0" err="1">
                <a:cs typeface="Calibri" panose="020F0502020204030204"/>
              </a:rPr>
              <a:t>policy</a:t>
            </a:r>
            <a:r>
              <a:rPr lang="de-DE" i="0" dirty="0">
                <a:cs typeface="Calibri" panose="020F0502020204030204"/>
              </a:rPr>
              <a:t> </a:t>
            </a:r>
            <a:r>
              <a:rPr lang="de-DE" i="0" dirty="0" err="1">
                <a:cs typeface="Calibri" panose="020F0502020204030204"/>
              </a:rPr>
              <a:t>strategies</a:t>
            </a:r>
            <a:r>
              <a:rPr lang="de-DE" i="0" dirty="0">
                <a:cs typeface="Calibri" panose="020F0502020204030204"/>
              </a:rPr>
              <a:t>, </a:t>
            </a:r>
            <a:r>
              <a:rPr lang="de-DE" i="0" dirty="0" err="1">
                <a:cs typeface="Calibri" panose="020F0502020204030204"/>
              </a:rPr>
              <a:t>frameworks</a:t>
            </a:r>
            <a:r>
              <a:rPr lang="de-DE" i="0" dirty="0">
                <a:cs typeface="Calibri" panose="020F0502020204030204"/>
              </a:rPr>
              <a:t>, and </a:t>
            </a:r>
            <a:r>
              <a:rPr lang="de-DE" i="0" dirty="0" err="1">
                <a:cs typeface="Calibri" panose="020F0502020204030204"/>
              </a:rPr>
              <a:t>instruments</a:t>
            </a:r>
            <a:r>
              <a:rPr lang="de-DE" i="0" dirty="0">
                <a:cs typeface="Calibri" panose="020F0502020204030204"/>
              </a:rPr>
              <a:t> (such </a:t>
            </a:r>
            <a:r>
              <a:rPr lang="de-DE" i="0" dirty="0" err="1">
                <a:cs typeface="Calibri" panose="020F0502020204030204"/>
              </a:rPr>
              <a:t>as</a:t>
            </a:r>
            <a:r>
              <a:rPr lang="de-DE" i="0" dirty="0">
                <a:cs typeface="Calibri" panose="020F0502020204030204"/>
              </a:rPr>
              <a:t> </a:t>
            </a:r>
            <a:r>
              <a:rPr lang="de-DE" i="0" dirty="0" err="1">
                <a:cs typeface="Calibri" panose="020F0502020204030204"/>
              </a:rPr>
              <a:t>funding</a:t>
            </a:r>
            <a:r>
              <a:rPr lang="de-DE" i="0" dirty="0">
                <a:cs typeface="Calibri" panose="020F0502020204030204"/>
              </a:rPr>
              <a:t> </a:t>
            </a:r>
            <a:r>
              <a:rPr lang="de-DE" i="0" dirty="0" err="1">
                <a:cs typeface="Calibri" panose="020F0502020204030204"/>
              </a:rPr>
              <a:t>programmes</a:t>
            </a:r>
            <a:r>
              <a:rPr lang="de-DE" i="0" dirty="0">
                <a:cs typeface="Calibri" panose="020F0502020204030204"/>
              </a:rPr>
              <a:t>)</a:t>
            </a:r>
          </a:p>
          <a:p>
            <a:pPr marL="628650" lvl="1" indent="-171450">
              <a:buFont typeface="Arial" panose="020B0604020202020204" pitchFamily="34" charset="0"/>
              <a:buChar char="•"/>
            </a:pPr>
            <a:r>
              <a:rPr lang="de-DE" i="1" dirty="0">
                <a:cs typeface="Calibri" panose="020F0502020204030204"/>
              </a:rPr>
              <a:t>See </a:t>
            </a:r>
            <a:r>
              <a:rPr lang="de-DE" i="1" dirty="0" err="1">
                <a:cs typeface="Calibri" panose="020F0502020204030204"/>
              </a:rPr>
              <a:t>slide</a:t>
            </a:r>
            <a:r>
              <a:rPr lang="de-DE" i="1" dirty="0">
                <a:cs typeface="Calibri" panose="020F0502020204030204"/>
              </a:rPr>
              <a:t> </a:t>
            </a:r>
            <a:r>
              <a:rPr lang="de-DE" i="1" dirty="0" err="1">
                <a:cs typeface="Calibri" panose="020F0502020204030204"/>
              </a:rPr>
              <a:t>for</a:t>
            </a:r>
            <a:r>
              <a:rPr lang="de-DE" i="1" dirty="0">
                <a:cs typeface="Calibri" panose="020F0502020204030204"/>
              </a:rPr>
              <a:t> </a:t>
            </a:r>
            <a:r>
              <a:rPr lang="de-DE" i="1" dirty="0" err="1">
                <a:cs typeface="Calibri" panose="020F0502020204030204"/>
              </a:rPr>
              <a:t>policies</a:t>
            </a:r>
            <a:endParaRPr lang="de-DE" i="1" dirty="0">
              <a:cs typeface="Calibri" panose="020F0502020204030204"/>
            </a:endParaRPr>
          </a:p>
        </p:txBody>
      </p:sp>
      <p:sp>
        <p:nvSpPr>
          <p:cNvPr id="4" name="Slide Number Placeholder 3"/>
          <p:cNvSpPr>
            <a:spLocks noGrp="1"/>
          </p:cNvSpPr>
          <p:nvPr>
            <p:ph type="sldNum" sz="quarter" idx="5"/>
          </p:nvPr>
        </p:nvSpPr>
        <p:spPr/>
        <p:txBody>
          <a:bodyPr/>
          <a:lstStyle/>
          <a:p>
            <a:fld id="{B7DE27B9-514F-4297-B2C5-2D366967AA8D}" type="slidenum">
              <a:rPr lang="en-DE" smtClean="0"/>
              <a:t>7</a:t>
            </a:fld>
            <a:endParaRPr lang="en-DE"/>
          </a:p>
        </p:txBody>
      </p:sp>
    </p:spTree>
    <p:extLst>
      <p:ext uri="{BB962C8B-B14F-4D97-AF65-F5344CB8AC3E}">
        <p14:creationId xmlns:p14="http://schemas.microsoft.com/office/powerpoint/2010/main" val="3876535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cs typeface="Calibri"/>
              </a:rPr>
              <a:t>There are also environmental policies on national levels – this map shows the number per country – indicated in different shades of green.</a:t>
            </a:r>
          </a:p>
          <a:p>
            <a:pPr marL="171450" indent="-171450">
              <a:buFont typeface="Arial" panose="020B0604020202020204" pitchFamily="34" charset="0"/>
              <a:buChar char="•"/>
            </a:pPr>
            <a:r>
              <a:rPr lang="en-US" dirty="0">
                <a:cs typeface="Calibri"/>
              </a:rPr>
              <a:t>When we zoom in on Europe, we see a relatively high number of environmental policies in most countries.</a:t>
            </a:r>
          </a:p>
          <a:p>
            <a:pPr marL="171450" indent="-171450">
              <a:buFont typeface="Arial" panose="020B0604020202020204" pitchFamily="34" charset="0"/>
              <a:buChar char="•"/>
            </a:pPr>
            <a:r>
              <a:rPr lang="en-US" dirty="0">
                <a:cs typeface="Calibri"/>
              </a:rPr>
              <a:t>The numbers in the white circles identify subnational policies, so policies on regional and local scales.</a:t>
            </a:r>
          </a:p>
        </p:txBody>
      </p:sp>
      <p:sp>
        <p:nvSpPr>
          <p:cNvPr id="4" name="Slide Number Placeholder 3"/>
          <p:cNvSpPr>
            <a:spLocks noGrp="1"/>
          </p:cNvSpPr>
          <p:nvPr>
            <p:ph type="sldNum" sz="quarter" idx="5"/>
          </p:nvPr>
        </p:nvSpPr>
        <p:spPr/>
        <p:txBody>
          <a:bodyPr/>
          <a:lstStyle/>
          <a:p>
            <a:fld id="{55E79B1B-EC0D-4C76-81FD-7AAED1DE532C}" type="slidenum">
              <a:t>8</a:t>
            </a:fld>
            <a:endParaRPr lang="en-US"/>
          </a:p>
        </p:txBody>
      </p:sp>
    </p:spTree>
    <p:extLst>
      <p:ext uri="{BB962C8B-B14F-4D97-AF65-F5344CB8AC3E}">
        <p14:creationId xmlns:p14="http://schemas.microsoft.com/office/powerpoint/2010/main" val="3212660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i="1" dirty="0"/>
              <a:t>See slide</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i="0" dirty="0"/>
              <a:t>There are different definitions of </a:t>
            </a:r>
            <a:r>
              <a:rPr lang="en-US" i="0" dirty="0" err="1"/>
              <a:t>NbS</a:t>
            </a:r>
            <a:r>
              <a:rPr lang="en-US" i="0" dirty="0"/>
              <a:t> with very similar meanings – they are solutions, based on nature, that provide environmental, economic and social benefits.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i="0" dirty="0"/>
              <a:t>The first definition was coined by the IUCN about 20 years ago. </a:t>
            </a:r>
          </a:p>
          <a:p>
            <a:pPr marL="171450" marR="0" lvl="0" indent="-171450" algn="l" defTabSz="914400" rtl="0" eaLnBrk="1" fontAlgn="auto" latinLnBrk="0" hangingPunct="1">
              <a:lnSpc>
                <a:spcPct val="100000"/>
              </a:lnSpc>
              <a:spcBef>
                <a:spcPts val="0"/>
              </a:spcBef>
              <a:spcAft>
                <a:spcPts val="0"/>
              </a:spcAft>
              <a:buClrTx/>
              <a:buSzTx/>
              <a:buFont typeface="Arial"/>
              <a:buChar char="•"/>
              <a:tabLst/>
              <a:defRPr/>
            </a:pPr>
            <a:r>
              <a:rPr lang="en-US" i="0" dirty="0" err="1"/>
              <a:t>NbS</a:t>
            </a:r>
            <a:r>
              <a:rPr lang="en-US" i="0" dirty="0"/>
              <a:t> are also recognized by the European Commission as key in climate change and biodiversity policy.</a:t>
            </a:r>
          </a:p>
          <a:p>
            <a:pPr marL="171450" indent="-171450">
              <a:buFont typeface="Arial"/>
              <a:buChar char="•"/>
            </a:pPr>
            <a:r>
              <a:rPr lang="en-US" i="0" dirty="0"/>
              <a:t>More recently, the term of </a:t>
            </a:r>
            <a:r>
              <a:rPr lang="en-US" i="0" dirty="0" err="1"/>
              <a:t>NbS</a:t>
            </a:r>
            <a:r>
              <a:rPr lang="en-US" i="0" dirty="0"/>
              <a:t> has been adopted in the UN Environment Assembly.</a:t>
            </a:r>
          </a:p>
        </p:txBody>
      </p:sp>
      <p:sp>
        <p:nvSpPr>
          <p:cNvPr id="4" name="Slide Number Placeholder 3"/>
          <p:cNvSpPr>
            <a:spLocks noGrp="1"/>
          </p:cNvSpPr>
          <p:nvPr>
            <p:ph type="sldNum" sz="quarter" idx="5"/>
          </p:nvPr>
        </p:nvSpPr>
        <p:spPr/>
        <p:txBody>
          <a:bodyPr/>
          <a:lstStyle/>
          <a:p>
            <a:fld id="{55E79B1B-EC0D-4C76-81FD-7AAED1DE532C}" type="slidenum">
              <a:rPr lang="en-US"/>
              <a:t>9</a:t>
            </a:fld>
            <a:endParaRPr lang="en-US"/>
          </a:p>
        </p:txBody>
      </p:sp>
    </p:spTree>
    <p:extLst>
      <p:ext uri="{BB962C8B-B14F-4D97-AF65-F5344CB8AC3E}">
        <p14:creationId xmlns:p14="http://schemas.microsoft.com/office/powerpoint/2010/main" val="3016099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687404249"/>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766109290"/>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3446164675"/>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89E27-BB40-D43A-0DEF-2B0B155B8D7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B640DFA-DBD2-88EA-0458-5953D884B64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EA5570C-87EA-862D-463A-2D79ADB01BD9}"/>
              </a:ext>
            </a:extLst>
          </p:cNvPr>
          <p:cNvSpPr>
            <a:spLocks noGrp="1"/>
          </p:cNvSpPr>
          <p:nvPr>
            <p:ph type="dt" sz="half" idx="10"/>
          </p:nvPr>
        </p:nvSpPr>
        <p:spPr/>
        <p:txBody>
          <a:bodyPr/>
          <a:lstStyle/>
          <a:p>
            <a:fld id="{CF2C3A4D-4A3C-429E-A3CA-7B2417FED9A7}" type="datetimeFigureOut">
              <a:rPr lang="en-GB" smtClean="0"/>
              <a:t>03/11/2022</a:t>
            </a:fld>
            <a:endParaRPr lang="en-GB"/>
          </a:p>
        </p:txBody>
      </p:sp>
      <p:sp>
        <p:nvSpPr>
          <p:cNvPr id="5" name="Footer Placeholder 4">
            <a:extLst>
              <a:ext uri="{FF2B5EF4-FFF2-40B4-BE49-F238E27FC236}">
                <a16:creationId xmlns:a16="http://schemas.microsoft.com/office/drawing/2014/main" id="{0D86C044-1050-2F10-F37B-69BB92A32AA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AD182C5-ECE7-59A7-33AD-E93C8793382D}"/>
              </a:ext>
            </a:extLst>
          </p:cNvPr>
          <p:cNvSpPr>
            <a:spLocks noGrp="1"/>
          </p:cNvSpPr>
          <p:nvPr>
            <p:ph type="sldNum" sz="quarter" idx="12"/>
          </p:nvPr>
        </p:nvSpPr>
        <p:spPr/>
        <p:txBody>
          <a:bodyPr/>
          <a:lstStyle/>
          <a:p>
            <a:fld id="{A41D6CE0-8DF7-42E0-AB22-41557F2FF8AF}" type="slidenum">
              <a:rPr lang="en-GB" smtClean="0"/>
              <a:t>‹#›</a:t>
            </a:fld>
            <a:endParaRPr lang="en-GB"/>
          </a:p>
        </p:txBody>
      </p:sp>
    </p:spTree>
    <p:extLst>
      <p:ext uri="{BB962C8B-B14F-4D97-AF65-F5344CB8AC3E}">
        <p14:creationId xmlns:p14="http://schemas.microsoft.com/office/powerpoint/2010/main" val="3338293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45859F-C4E3-EBEC-3CFC-58C2802BB92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1DDDB3E-8D45-2694-ECF5-2919E7C1CF3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F10A4A1-7DE7-05F7-9659-B2FB9BDE60B1}"/>
              </a:ext>
            </a:extLst>
          </p:cNvPr>
          <p:cNvSpPr>
            <a:spLocks noGrp="1"/>
          </p:cNvSpPr>
          <p:nvPr>
            <p:ph type="dt" sz="half" idx="10"/>
          </p:nvPr>
        </p:nvSpPr>
        <p:spPr/>
        <p:txBody>
          <a:bodyPr/>
          <a:lstStyle/>
          <a:p>
            <a:fld id="{CF2C3A4D-4A3C-429E-A3CA-7B2417FED9A7}" type="datetimeFigureOut">
              <a:rPr lang="en-GB" smtClean="0"/>
              <a:t>03/11/2022</a:t>
            </a:fld>
            <a:endParaRPr lang="en-GB"/>
          </a:p>
        </p:txBody>
      </p:sp>
      <p:sp>
        <p:nvSpPr>
          <p:cNvPr id="5" name="Footer Placeholder 4">
            <a:extLst>
              <a:ext uri="{FF2B5EF4-FFF2-40B4-BE49-F238E27FC236}">
                <a16:creationId xmlns:a16="http://schemas.microsoft.com/office/drawing/2014/main" id="{F598AAA9-9087-74CE-826F-B30D8ABAC82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9D3BB9-540E-821E-89CB-C04A566CE19D}"/>
              </a:ext>
            </a:extLst>
          </p:cNvPr>
          <p:cNvSpPr>
            <a:spLocks noGrp="1"/>
          </p:cNvSpPr>
          <p:nvPr>
            <p:ph type="sldNum" sz="quarter" idx="12"/>
          </p:nvPr>
        </p:nvSpPr>
        <p:spPr/>
        <p:txBody>
          <a:bodyPr/>
          <a:lstStyle/>
          <a:p>
            <a:fld id="{A41D6CE0-8DF7-42E0-AB22-41557F2FF8AF}" type="slidenum">
              <a:rPr lang="en-GB" smtClean="0"/>
              <a:t>‹#›</a:t>
            </a:fld>
            <a:endParaRPr lang="en-GB"/>
          </a:p>
        </p:txBody>
      </p:sp>
    </p:spTree>
    <p:extLst>
      <p:ext uri="{BB962C8B-B14F-4D97-AF65-F5344CB8AC3E}">
        <p14:creationId xmlns:p14="http://schemas.microsoft.com/office/powerpoint/2010/main" val="19240569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64C54-F294-DDB3-89AE-3E1FFEE4791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AEC8B9A1-C8ED-AE4D-DAB1-4F3614E99D8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182D61B-BEF7-A3A2-F7F0-ACE6807FE18B}"/>
              </a:ext>
            </a:extLst>
          </p:cNvPr>
          <p:cNvSpPr>
            <a:spLocks noGrp="1"/>
          </p:cNvSpPr>
          <p:nvPr>
            <p:ph type="dt" sz="half" idx="10"/>
          </p:nvPr>
        </p:nvSpPr>
        <p:spPr/>
        <p:txBody>
          <a:bodyPr/>
          <a:lstStyle/>
          <a:p>
            <a:fld id="{CF2C3A4D-4A3C-429E-A3CA-7B2417FED9A7}" type="datetimeFigureOut">
              <a:rPr lang="en-GB" smtClean="0"/>
              <a:t>03/11/2022</a:t>
            </a:fld>
            <a:endParaRPr lang="en-GB"/>
          </a:p>
        </p:txBody>
      </p:sp>
      <p:sp>
        <p:nvSpPr>
          <p:cNvPr id="5" name="Footer Placeholder 4">
            <a:extLst>
              <a:ext uri="{FF2B5EF4-FFF2-40B4-BE49-F238E27FC236}">
                <a16:creationId xmlns:a16="http://schemas.microsoft.com/office/drawing/2014/main" id="{6939B68D-CA7B-CEF7-5CB4-DDB0BA628B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8590015-A72A-5D43-2689-91719B1ED63E}"/>
              </a:ext>
            </a:extLst>
          </p:cNvPr>
          <p:cNvSpPr>
            <a:spLocks noGrp="1"/>
          </p:cNvSpPr>
          <p:nvPr>
            <p:ph type="sldNum" sz="quarter" idx="12"/>
          </p:nvPr>
        </p:nvSpPr>
        <p:spPr/>
        <p:txBody>
          <a:bodyPr/>
          <a:lstStyle/>
          <a:p>
            <a:fld id="{A41D6CE0-8DF7-42E0-AB22-41557F2FF8AF}" type="slidenum">
              <a:rPr lang="en-GB" smtClean="0"/>
              <a:t>‹#›</a:t>
            </a:fld>
            <a:endParaRPr lang="en-GB"/>
          </a:p>
        </p:txBody>
      </p:sp>
    </p:spTree>
    <p:extLst>
      <p:ext uri="{BB962C8B-B14F-4D97-AF65-F5344CB8AC3E}">
        <p14:creationId xmlns:p14="http://schemas.microsoft.com/office/powerpoint/2010/main" val="2497342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F69959-EE54-E08B-9CB7-0D62D62BCCC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40365C8-5EFE-CB29-DC47-9CF113B5D72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4DC7FE6-2CF3-E43F-486D-EFA44504BE8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184CD2A6-1A90-4D16-3370-0FB72C42EEA0}"/>
              </a:ext>
            </a:extLst>
          </p:cNvPr>
          <p:cNvSpPr>
            <a:spLocks noGrp="1"/>
          </p:cNvSpPr>
          <p:nvPr>
            <p:ph type="dt" sz="half" idx="10"/>
          </p:nvPr>
        </p:nvSpPr>
        <p:spPr/>
        <p:txBody>
          <a:bodyPr/>
          <a:lstStyle/>
          <a:p>
            <a:fld id="{CF2C3A4D-4A3C-429E-A3CA-7B2417FED9A7}" type="datetimeFigureOut">
              <a:rPr lang="en-GB" smtClean="0"/>
              <a:t>03/11/2022</a:t>
            </a:fld>
            <a:endParaRPr lang="en-GB"/>
          </a:p>
        </p:txBody>
      </p:sp>
      <p:sp>
        <p:nvSpPr>
          <p:cNvPr id="6" name="Footer Placeholder 5">
            <a:extLst>
              <a:ext uri="{FF2B5EF4-FFF2-40B4-BE49-F238E27FC236}">
                <a16:creationId xmlns:a16="http://schemas.microsoft.com/office/drawing/2014/main" id="{7A4B17EF-27A8-CE17-57D0-B625DB322B0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9F4A3B2-DB0C-D082-A2A7-28D24E0E3A78}"/>
              </a:ext>
            </a:extLst>
          </p:cNvPr>
          <p:cNvSpPr>
            <a:spLocks noGrp="1"/>
          </p:cNvSpPr>
          <p:nvPr>
            <p:ph type="sldNum" sz="quarter" idx="12"/>
          </p:nvPr>
        </p:nvSpPr>
        <p:spPr/>
        <p:txBody>
          <a:bodyPr/>
          <a:lstStyle/>
          <a:p>
            <a:fld id="{A41D6CE0-8DF7-42E0-AB22-41557F2FF8AF}" type="slidenum">
              <a:rPr lang="en-GB" smtClean="0"/>
              <a:t>‹#›</a:t>
            </a:fld>
            <a:endParaRPr lang="en-GB"/>
          </a:p>
        </p:txBody>
      </p:sp>
    </p:spTree>
    <p:extLst>
      <p:ext uri="{BB962C8B-B14F-4D97-AF65-F5344CB8AC3E}">
        <p14:creationId xmlns:p14="http://schemas.microsoft.com/office/powerpoint/2010/main" val="9683962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F84A0-B3E5-3B85-7567-C92ECF59BE9F}"/>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B09C738-A483-C4C9-D356-F6BC7999A3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C956AAE-539D-06E4-710D-ED64C60A464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842D5CF0-20D9-3D4F-B6D4-F4E9871B7A4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74ED2C8-A276-74B1-719C-64AF6236FBC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F2EABA3-BAAD-9FC8-87AD-347C58717997}"/>
              </a:ext>
            </a:extLst>
          </p:cNvPr>
          <p:cNvSpPr>
            <a:spLocks noGrp="1"/>
          </p:cNvSpPr>
          <p:nvPr>
            <p:ph type="dt" sz="half" idx="10"/>
          </p:nvPr>
        </p:nvSpPr>
        <p:spPr/>
        <p:txBody>
          <a:bodyPr/>
          <a:lstStyle/>
          <a:p>
            <a:fld id="{CF2C3A4D-4A3C-429E-A3CA-7B2417FED9A7}" type="datetimeFigureOut">
              <a:rPr lang="en-GB" smtClean="0"/>
              <a:t>03/11/2022</a:t>
            </a:fld>
            <a:endParaRPr lang="en-GB"/>
          </a:p>
        </p:txBody>
      </p:sp>
      <p:sp>
        <p:nvSpPr>
          <p:cNvPr id="8" name="Footer Placeholder 7">
            <a:extLst>
              <a:ext uri="{FF2B5EF4-FFF2-40B4-BE49-F238E27FC236}">
                <a16:creationId xmlns:a16="http://schemas.microsoft.com/office/drawing/2014/main" id="{7F640A06-446E-0212-BF58-635F75E011F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9040055-2E04-3758-E8BE-DBCB7277EE0D}"/>
              </a:ext>
            </a:extLst>
          </p:cNvPr>
          <p:cNvSpPr>
            <a:spLocks noGrp="1"/>
          </p:cNvSpPr>
          <p:nvPr>
            <p:ph type="sldNum" sz="quarter" idx="12"/>
          </p:nvPr>
        </p:nvSpPr>
        <p:spPr/>
        <p:txBody>
          <a:bodyPr/>
          <a:lstStyle/>
          <a:p>
            <a:fld id="{A41D6CE0-8DF7-42E0-AB22-41557F2FF8AF}" type="slidenum">
              <a:rPr lang="en-GB" smtClean="0"/>
              <a:t>‹#›</a:t>
            </a:fld>
            <a:endParaRPr lang="en-GB"/>
          </a:p>
        </p:txBody>
      </p:sp>
    </p:spTree>
    <p:extLst>
      <p:ext uri="{BB962C8B-B14F-4D97-AF65-F5344CB8AC3E}">
        <p14:creationId xmlns:p14="http://schemas.microsoft.com/office/powerpoint/2010/main" val="36022229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CCAAD-2DB2-1B03-4753-7FBC0E02D4E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85E4DF26-DDC5-0795-DF4F-DDBCB3159826}"/>
              </a:ext>
            </a:extLst>
          </p:cNvPr>
          <p:cNvSpPr>
            <a:spLocks noGrp="1"/>
          </p:cNvSpPr>
          <p:nvPr>
            <p:ph type="dt" sz="half" idx="10"/>
          </p:nvPr>
        </p:nvSpPr>
        <p:spPr/>
        <p:txBody>
          <a:bodyPr/>
          <a:lstStyle/>
          <a:p>
            <a:fld id="{CF2C3A4D-4A3C-429E-A3CA-7B2417FED9A7}" type="datetimeFigureOut">
              <a:rPr lang="en-GB" smtClean="0"/>
              <a:t>03/11/2022</a:t>
            </a:fld>
            <a:endParaRPr lang="en-GB"/>
          </a:p>
        </p:txBody>
      </p:sp>
      <p:sp>
        <p:nvSpPr>
          <p:cNvPr id="4" name="Footer Placeholder 3">
            <a:extLst>
              <a:ext uri="{FF2B5EF4-FFF2-40B4-BE49-F238E27FC236}">
                <a16:creationId xmlns:a16="http://schemas.microsoft.com/office/drawing/2014/main" id="{69D0E5A5-3C78-4ACF-6A1C-024DADD1797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B3B1BE9-E737-DEAC-BC62-729F0C72684D}"/>
              </a:ext>
            </a:extLst>
          </p:cNvPr>
          <p:cNvSpPr>
            <a:spLocks noGrp="1"/>
          </p:cNvSpPr>
          <p:nvPr>
            <p:ph type="sldNum" sz="quarter" idx="12"/>
          </p:nvPr>
        </p:nvSpPr>
        <p:spPr/>
        <p:txBody>
          <a:bodyPr/>
          <a:lstStyle/>
          <a:p>
            <a:fld id="{A41D6CE0-8DF7-42E0-AB22-41557F2FF8AF}" type="slidenum">
              <a:rPr lang="en-GB" smtClean="0"/>
              <a:t>‹#›</a:t>
            </a:fld>
            <a:endParaRPr lang="en-GB"/>
          </a:p>
        </p:txBody>
      </p:sp>
    </p:spTree>
    <p:extLst>
      <p:ext uri="{BB962C8B-B14F-4D97-AF65-F5344CB8AC3E}">
        <p14:creationId xmlns:p14="http://schemas.microsoft.com/office/powerpoint/2010/main" val="1540614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B5E459F-B2ED-A886-DB02-6C95D5184D8F}"/>
              </a:ext>
            </a:extLst>
          </p:cNvPr>
          <p:cNvSpPr>
            <a:spLocks noGrp="1"/>
          </p:cNvSpPr>
          <p:nvPr>
            <p:ph type="dt" sz="half" idx="10"/>
          </p:nvPr>
        </p:nvSpPr>
        <p:spPr/>
        <p:txBody>
          <a:bodyPr/>
          <a:lstStyle/>
          <a:p>
            <a:fld id="{CF2C3A4D-4A3C-429E-A3CA-7B2417FED9A7}" type="datetimeFigureOut">
              <a:rPr lang="en-GB" smtClean="0"/>
              <a:t>03/11/2022</a:t>
            </a:fld>
            <a:endParaRPr lang="en-GB"/>
          </a:p>
        </p:txBody>
      </p:sp>
      <p:sp>
        <p:nvSpPr>
          <p:cNvPr id="3" name="Footer Placeholder 2">
            <a:extLst>
              <a:ext uri="{FF2B5EF4-FFF2-40B4-BE49-F238E27FC236}">
                <a16:creationId xmlns:a16="http://schemas.microsoft.com/office/drawing/2014/main" id="{3F1F36E4-6090-7176-061C-E2DA2927D37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145A208-AC30-5954-1A3B-9CDD815C47CA}"/>
              </a:ext>
            </a:extLst>
          </p:cNvPr>
          <p:cNvSpPr>
            <a:spLocks noGrp="1"/>
          </p:cNvSpPr>
          <p:nvPr>
            <p:ph type="sldNum" sz="quarter" idx="12"/>
          </p:nvPr>
        </p:nvSpPr>
        <p:spPr/>
        <p:txBody>
          <a:bodyPr/>
          <a:lstStyle/>
          <a:p>
            <a:fld id="{A41D6CE0-8DF7-42E0-AB22-41557F2FF8AF}" type="slidenum">
              <a:rPr lang="en-GB" smtClean="0"/>
              <a:t>‹#›</a:t>
            </a:fld>
            <a:endParaRPr lang="en-GB"/>
          </a:p>
        </p:txBody>
      </p:sp>
    </p:spTree>
    <p:extLst>
      <p:ext uri="{BB962C8B-B14F-4D97-AF65-F5344CB8AC3E}">
        <p14:creationId xmlns:p14="http://schemas.microsoft.com/office/powerpoint/2010/main" val="13683470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036E5-43A9-1B17-6913-D19F0CA5C0E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E97FF63-4EEB-80C8-A51B-7699C75062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0E1E397-EBF0-EA87-865B-37982959C7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80A00DD-0E6C-B333-681E-8530E90EA439}"/>
              </a:ext>
            </a:extLst>
          </p:cNvPr>
          <p:cNvSpPr>
            <a:spLocks noGrp="1"/>
          </p:cNvSpPr>
          <p:nvPr>
            <p:ph type="dt" sz="half" idx="10"/>
          </p:nvPr>
        </p:nvSpPr>
        <p:spPr/>
        <p:txBody>
          <a:bodyPr/>
          <a:lstStyle/>
          <a:p>
            <a:fld id="{CF2C3A4D-4A3C-429E-A3CA-7B2417FED9A7}" type="datetimeFigureOut">
              <a:rPr lang="en-GB" smtClean="0"/>
              <a:t>03/11/2022</a:t>
            </a:fld>
            <a:endParaRPr lang="en-GB"/>
          </a:p>
        </p:txBody>
      </p:sp>
      <p:sp>
        <p:nvSpPr>
          <p:cNvPr id="6" name="Footer Placeholder 5">
            <a:extLst>
              <a:ext uri="{FF2B5EF4-FFF2-40B4-BE49-F238E27FC236}">
                <a16:creationId xmlns:a16="http://schemas.microsoft.com/office/drawing/2014/main" id="{A9EBCFEB-6100-39DE-4BA5-8075A75A812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F260C90-C473-0D12-D238-178B4722D29F}"/>
              </a:ext>
            </a:extLst>
          </p:cNvPr>
          <p:cNvSpPr>
            <a:spLocks noGrp="1"/>
          </p:cNvSpPr>
          <p:nvPr>
            <p:ph type="sldNum" sz="quarter" idx="12"/>
          </p:nvPr>
        </p:nvSpPr>
        <p:spPr/>
        <p:txBody>
          <a:bodyPr/>
          <a:lstStyle/>
          <a:p>
            <a:fld id="{A41D6CE0-8DF7-42E0-AB22-41557F2FF8AF}" type="slidenum">
              <a:rPr lang="en-GB" smtClean="0"/>
              <a:t>‹#›</a:t>
            </a:fld>
            <a:endParaRPr lang="en-GB"/>
          </a:p>
        </p:txBody>
      </p:sp>
    </p:spTree>
    <p:extLst>
      <p:ext uri="{BB962C8B-B14F-4D97-AF65-F5344CB8AC3E}">
        <p14:creationId xmlns:p14="http://schemas.microsoft.com/office/powerpoint/2010/main" val="2697203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299207735"/>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75B52-83D2-BF58-DCC6-2EAA6BD1EF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6FCFF1BB-0629-3DEE-C89E-00CF3A6A7C9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2A7A6D3B-5FAD-9639-A7B0-C3B3E0B076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184400B-8F71-62F2-195D-3FD74A199482}"/>
              </a:ext>
            </a:extLst>
          </p:cNvPr>
          <p:cNvSpPr>
            <a:spLocks noGrp="1"/>
          </p:cNvSpPr>
          <p:nvPr>
            <p:ph type="dt" sz="half" idx="10"/>
          </p:nvPr>
        </p:nvSpPr>
        <p:spPr/>
        <p:txBody>
          <a:bodyPr/>
          <a:lstStyle/>
          <a:p>
            <a:fld id="{CF2C3A4D-4A3C-429E-A3CA-7B2417FED9A7}" type="datetimeFigureOut">
              <a:rPr lang="en-GB" smtClean="0"/>
              <a:t>03/11/2022</a:t>
            </a:fld>
            <a:endParaRPr lang="en-GB"/>
          </a:p>
        </p:txBody>
      </p:sp>
      <p:sp>
        <p:nvSpPr>
          <p:cNvPr id="6" name="Footer Placeholder 5">
            <a:extLst>
              <a:ext uri="{FF2B5EF4-FFF2-40B4-BE49-F238E27FC236}">
                <a16:creationId xmlns:a16="http://schemas.microsoft.com/office/drawing/2014/main" id="{03649D26-CEDE-3688-D9CF-7DC2FBF4C3C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AE08959-EF38-F7AA-9BF7-E9FC58B2E5A3}"/>
              </a:ext>
            </a:extLst>
          </p:cNvPr>
          <p:cNvSpPr>
            <a:spLocks noGrp="1"/>
          </p:cNvSpPr>
          <p:nvPr>
            <p:ph type="sldNum" sz="quarter" idx="12"/>
          </p:nvPr>
        </p:nvSpPr>
        <p:spPr/>
        <p:txBody>
          <a:bodyPr/>
          <a:lstStyle/>
          <a:p>
            <a:fld id="{A41D6CE0-8DF7-42E0-AB22-41557F2FF8AF}" type="slidenum">
              <a:rPr lang="en-GB" smtClean="0"/>
              <a:t>‹#›</a:t>
            </a:fld>
            <a:endParaRPr lang="en-GB"/>
          </a:p>
        </p:txBody>
      </p:sp>
    </p:spTree>
    <p:extLst>
      <p:ext uri="{BB962C8B-B14F-4D97-AF65-F5344CB8AC3E}">
        <p14:creationId xmlns:p14="http://schemas.microsoft.com/office/powerpoint/2010/main" val="36614023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05DC7-8F34-17EC-443C-821000F3F3F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AFB3542-F0C3-3E71-5701-9FF9291D1CF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E451CE2-A890-FE6E-D721-EE71FD7C57E8}"/>
              </a:ext>
            </a:extLst>
          </p:cNvPr>
          <p:cNvSpPr>
            <a:spLocks noGrp="1"/>
          </p:cNvSpPr>
          <p:nvPr>
            <p:ph type="dt" sz="half" idx="10"/>
          </p:nvPr>
        </p:nvSpPr>
        <p:spPr/>
        <p:txBody>
          <a:bodyPr/>
          <a:lstStyle/>
          <a:p>
            <a:fld id="{CF2C3A4D-4A3C-429E-A3CA-7B2417FED9A7}" type="datetimeFigureOut">
              <a:rPr lang="en-GB" smtClean="0"/>
              <a:t>03/11/2022</a:t>
            </a:fld>
            <a:endParaRPr lang="en-GB"/>
          </a:p>
        </p:txBody>
      </p:sp>
      <p:sp>
        <p:nvSpPr>
          <p:cNvPr id="5" name="Footer Placeholder 4">
            <a:extLst>
              <a:ext uri="{FF2B5EF4-FFF2-40B4-BE49-F238E27FC236}">
                <a16:creationId xmlns:a16="http://schemas.microsoft.com/office/drawing/2014/main" id="{7E9D8BA9-B600-F093-5B74-440377E2712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DF4041E-0E40-8CBD-91A2-3D4E44349CD8}"/>
              </a:ext>
            </a:extLst>
          </p:cNvPr>
          <p:cNvSpPr>
            <a:spLocks noGrp="1"/>
          </p:cNvSpPr>
          <p:nvPr>
            <p:ph type="sldNum" sz="quarter" idx="12"/>
          </p:nvPr>
        </p:nvSpPr>
        <p:spPr/>
        <p:txBody>
          <a:bodyPr/>
          <a:lstStyle/>
          <a:p>
            <a:fld id="{A41D6CE0-8DF7-42E0-AB22-41557F2FF8AF}" type="slidenum">
              <a:rPr lang="en-GB" smtClean="0"/>
              <a:t>‹#›</a:t>
            </a:fld>
            <a:endParaRPr lang="en-GB"/>
          </a:p>
        </p:txBody>
      </p:sp>
    </p:spTree>
    <p:extLst>
      <p:ext uri="{BB962C8B-B14F-4D97-AF65-F5344CB8AC3E}">
        <p14:creationId xmlns:p14="http://schemas.microsoft.com/office/powerpoint/2010/main" val="966917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44034F6-6741-A975-99EA-F92F4FBDAAE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0964E29-339C-802C-A74B-7E6C5879C4A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8E0F233-2089-7131-9945-934D5DACC320}"/>
              </a:ext>
            </a:extLst>
          </p:cNvPr>
          <p:cNvSpPr>
            <a:spLocks noGrp="1"/>
          </p:cNvSpPr>
          <p:nvPr>
            <p:ph type="dt" sz="half" idx="10"/>
          </p:nvPr>
        </p:nvSpPr>
        <p:spPr/>
        <p:txBody>
          <a:bodyPr/>
          <a:lstStyle/>
          <a:p>
            <a:fld id="{CF2C3A4D-4A3C-429E-A3CA-7B2417FED9A7}" type="datetimeFigureOut">
              <a:rPr lang="en-GB" smtClean="0"/>
              <a:t>03/11/2022</a:t>
            </a:fld>
            <a:endParaRPr lang="en-GB"/>
          </a:p>
        </p:txBody>
      </p:sp>
      <p:sp>
        <p:nvSpPr>
          <p:cNvPr id="5" name="Footer Placeholder 4">
            <a:extLst>
              <a:ext uri="{FF2B5EF4-FFF2-40B4-BE49-F238E27FC236}">
                <a16:creationId xmlns:a16="http://schemas.microsoft.com/office/drawing/2014/main" id="{46742809-BBBD-B412-33AC-E3A4E6CF3C2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0D78E7-3B0E-2FE3-BC5C-30977CFFA164}"/>
              </a:ext>
            </a:extLst>
          </p:cNvPr>
          <p:cNvSpPr>
            <a:spLocks noGrp="1"/>
          </p:cNvSpPr>
          <p:nvPr>
            <p:ph type="sldNum" sz="quarter" idx="12"/>
          </p:nvPr>
        </p:nvSpPr>
        <p:spPr/>
        <p:txBody>
          <a:bodyPr/>
          <a:lstStyle/>
          <a:p>
            <a:fld id="{A41D6CE0-8DF7-42E0-AB22-41557F2FF8AF}" type="slidenum">
              <a:rPr lang="en-GB" smtClean="0"/>
              <a:t>‹#›</a:t>
            </a:fld>
            <a:endParaRPr lang="en-GB"/>
          </a:p>
        </p:txBody>
      </p:sp>
    </p:spTree>
    <p:extLst>
      <p:ext uri="{BB962C8B-B14F-4D97-AF65-F5344CB8AC3E}">
        <p14:creationId xmlns:p14="http://schemas.microsoft.com/office/powerpoint/2010/main" val="2663817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F54E025-2BA1-410B-A8AA-ADF2230F6282}" type="datetimeFigureOut">
              <a:rPr lang="en-DE" smtClean="0"/>
              <a:t>11/3/22</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570906470"/>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090831525"/>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F54E025-2BA1-410B-A8AA-ADF2230F6282}" type="datetimeFigureOut">
              <a:rPr lang="en-DE" smtClean="0"/>
              <a:t>11/3/22</a:t>
            </a:fld>
            <a:endParaRPr lang="en-DE"/>
          </a:p>
        </p:txBody>
      </p:sp>
      <p:sp>
        <p:nvSpPr>
          <p:cNvPr id="8" name="Footer Placeholder 7"/>
          <p:cNvSpPr>
            <a:spLocks noGrp="1"/>
          </p:cNvSpPr>
          <p:nvPr>
            <p:ph type="ftr" sz="quarter" idx="11"/>
          </p:nvPr>
        </p:nvSpPr>
        <p:spPr/>
        <p:txBody>
          <a:bodyPr/>
          <a:lstStyle/>
          <a:p>
            <a:endParaRPr lang="en-DE"/>
          </a:p>
        </p:txBody>
      </p:sp>
      <p:sp>
        <p:nvSpPr>
          <p:cNvPr id="9" name="Slide Number Placeholder 8"/>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4200044923"/>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F54E025-2BA1-410B-A8AA-ADF2230F6282}" type="datetimeFigureOut">
              <a:rPr lang="en-DE" smtClean="0"/>
              <a:t>11/3/22</a:t>
            </a:fld>
            <a:endParaRPr lang="en-DE"/>
          </a:p>
        </p:txBody>
      </p:sp>
      <p:sp>
        <p:nvSpPr>
          <p:cNvPr id="4" name="Footer Placeholder 3"/>
          <p:cNvSpPr>
            <a:spLocks noGrp="1"/>
          </p:cNvSpPr>
          <p:nvPr>
            <p:ph type="ftr" sz="quarter" idx="11"/>
          </p:nvPr>
        </p:nvSpPr>
        <p:spPr/>
        <p:txBody>
          <a:bodyPr/>
          <a:lstStyle/>
          <a:p>
            <a:endParaRPr lang="en-DE"/>
          </a:p>
        </p:txBody>
      </p:sp>
      <p:sp>
        <p:nvSpPr>
          <p:cNvPr id="5" name="Slide Number Placeholder 4"/>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901748937"/>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54E025-2BA1-410B-A8AA-ADF2230F6282}" type="datetimeFigureOut">
              <a:rPr lang="en-DE" smtClean="0"/>
              <a:t>11/3/22</a:t>
            </a:fld>
            <a:endParaRPr lang="en-DE"/>
          </a:p>
        </p:txBody>
      </p:sp>
      <p:sp>
        <p:nvSpPr>
          <p:cNvPr id="3" name="Footer Placeholder 2"/>
          <p:cNvSpPr>
            <a:spLocks noGrp="1"/>
          </p:cNvSpPr>
          <p:nvPr>
            <p:ph type="ftr" sz="quarter" idx="11"/>
          </p:nvPr>
        </p:nvSpPr>
        <p:spPr/>
        <p:txBody>
          <a:bodyPr/>
          <a:lstStyle/>
          <a:p>
            <a:endParaRPr lang="en-DE"/>
          </a:p>
        </p:txBody>
      </p:sp>
      <p:sp>
        <p:nvSpPr>
          <p:cNvPr id="4" name="Slide Number Placeholder 3"/>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2145830392"/>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3185331237"/>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CF54E025-2BA1-410B-A8AA-ADF2230F6282}" type="datetimeFigureOut">
              <a:rPr lang="en-DE" smtClean="0"/>
              <a:t>11/3/22</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66221EFF-8BCB-46A5-B431-A3A698CC33B9}" type="slidenum">
              <a:rPr lang="en-DE" smtClean="0"/>
              <a:t>‹#›</a:t>
            </a:fld>
            <a:endParaRPr lang="en-DE"/>
          </a:p>
        </p:txBody>
      </p:sp>
    </p:spTree>
    <p:extLst>
      <p:ext uri="{BB962C8B-B14F-4D97-AF65-F5344CB8AC3E}">
        <p14:creationId xmlns:p14="http://schemas.microsoft.com/office/powerpoint/2010/main" val="1778968485"/>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54E025-2BA1-410B-A8AA-ADF2230F6282}" type="datetimeFigureOut">
              <a:rPr lang="en-DE" smtClean="0"/>
              <a:t>11/3/22</a:t>
            </a:fld>
            <a:endParaRPr lang="en-D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D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221EFF-8BCB-46A5-B431-A3A698CC33B9}" type="slidenum">
              <a:rPr lang="en-DE" smtClean="0"/>
              <a:t>‹#›</a:t>
            </a:fld>
            <a:endParaRPr lang="en-DE"/>
          </a:p>
        </p:txBody>
      </p:sp>
    </p:spTree>
    <p:extLst>
      <p:ext uri="{BB962C8B-B14F-4D97-AF65-F5344CB8AC3E}">
        <p14:creationId xmlns:p14="http://schemas.microsoft.com/office/powerpoint/2010/main" val="33448479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A9F273A-7425-EC3E-ABAF-DDB5FF8CB3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36CF541-DCBD-7AF9-FA8A-34649B10A1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8A19AD0-705C-4A41-0975-CA9D1F2922D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2C3A4D-4A3C-429E-A3CA-7B2417FED9A7}" type="datetimeFigureOut">
              <a:rPr lang="en-GB" smtClean="0"/>
              <a:t>03/11/2022</a:t>
            </a:fld>
            <a:endParaRPr lang="en-GB"/>
          </a:p>
        </p:txBody>
      </p:sp>
      <p:sp>
        <p:nvSpPr>
          <p:cNvPr id="5" name="Footer Placeholder 4">
            <a:extLst>
              <a:ext uri="{FF2B5EF4-FFF2-40B4-BE49-F238E27FC236}">
                <a16:creationId xmlns:a16="http://schemas.microsoft.com/office/drawing/2014/main" id="{ADB7E122-2E91-AFA8-3BDE-2EBE82D486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FB03502-D6AA-9090-3C15-B23ECF1DDC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1D6CE0-8DF7-42E0-AB22-41557F2FF8AF}" type="slidenum">
              <a:rPr lang="en-GB" smtClean="0"/>
              <a:t>‹#›</a:t>
            </a:fld>
            <a:endParaRPr lang="en-GB"/>
          </a:p>
        </p:txBody>
      </p:sp>
    </p:spTree>
    <p:extLst>
      <p:ext uri="{BB962C8B-B14F-4D97-AF65-F5344CB8AC3E}">
        <p14:creationId xmlns:p14="http://schemas.microsoft.com/office/powerpoint/2010/main" val="4084221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www.sciencedirect.com/science/article/pii/S1462901118306671#bib0080"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s://www.sciencedirect.com/science/article/abs/pii/S0013935117316080"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hyperlink" Target="https://nhess.copernicus.org/articles/20/243/2020/"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openxmlformats.org/officeDocument/2006/relationships/image" Target="../media/image36.jpeg"/><Relationship Id="rId13" Type="http://schemas.openxmlformats.org/officeDocument/2006/relationships/image" Target="../media/image41.svg"/><Relationship Id="rId3" Type="http://schemas.openxmlformats.org/officeDocument/2006/relationships/image" Target="../media/image31.jpeg"/><Relationship Id="rId7" Type="http://schemas.openxmlformats.org/officeDocument/2006/relationships/image" Target="../media/image35.jpeg"/><Relationship Id="rId12" Type="http://schemas.openxmlformats.org/officeDocument/2006/relationships/image" Target="../media/image40.png"/><Relationship Id="rId2" Type="http://schemas.openxmlformats.org/officeDocument/2006/relationships/notesSlide" Target="../notesSlides/notesSlide13.xml"/><Relationship Id="rId16"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34.jpeg"/><Relationship Id="rId11" Type="http://schemas.openxmlformats.org/officeDocument/2006/relationships/image" Target="../media/image39.jpeg"/><Relationship Id="rId5" Type="http://schemas.openxmlformats.org/officeDocument/2006/relationships/image" Target="../media/image33.jpeg"/><Relationship Id="rId15" Type="http://schemas.openxmlformats.org/officeDocument/2006/relationships/image" Target="../media/image1.png"/><Relationship Id="rId10" Type="http://schemas.openxmlformats.org/officeDocument/2006/relationships/image" Target="../media/image38.jpeg"/><Relationship Id="rId4" Type="http://schemas.openxmlformats.org/officeDocument/2006/relationships/image" Target="../media/image32.jpeg"/><Relationship Id="rId9" Type="http://schemas.openxmlformats.org/officeDocument/2006/relationships/image" Target="../media/image37.jpeg"/><Relationship Id="rId14" Type="http://schemas.openxmlformats.org/officeDocument/2006/relationships/image" Target="../media/image42.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1.png"/><Relationship Id="rId7"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8.jpeg"/><Relationship Id="rId7"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16.xml"/><Relationship Id="rId6" Type="http://schemas.openxmlformats.org/officeDocument/2006/relationships/image" Target="../media/image45.png"/><Relationship Id="rId5" Type="http://schemas.openxmlformats.org/officeDocument/2006/relationships/image" Target="../media/image2.pn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1.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2.png"/><Relationship Id="rId7"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16.xml"/><Relationship Id="rId6" Type="http://schemas.openxmlformats.org/officeDocument/2006/relationships/image" Target="../media/image53.png"/><Relationship Id="rId5" Type="http://schemas.openxmlformats.org/officeDocument/2006/relationships/image" Target="../media/image2.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2.png"/><Relationship Id="rId12"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1.png"/><Relationship Id="rId5" Type="http://schemas.openxmlformats.org/officeDocument/2006/relationships/image" Target="../media/image6.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5.png"/><Relationship Id="rId9" Type="http://schemas.openxmlformats.org/officeDocument/2006/relationships/image" Target="../media/image9.png"/><Relationship Id="rId14" Type="http://schemas.openxmlformats.org/officeDocument/2006/relationships/image" Target="../media/image14.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6.xml"/><Relationship Id="rId5" Type="http://schemas.openxmlformats.org/officeDocument/2006/relationships/image" Target="../media/image56.jpe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6.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3.xml"/><Relationship Id="rId5" Type="http://schemas.openxmlformats.org/officeDocument/2006/relationships/image" Target="../media/image57.jpe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58.png"/><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1.png"/><Relationship Id="rId7" Type="http://schemas.openxmlformats.org/officeDocument/2006/relationships/image" Target="../media/image6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2.png"/><Relationship Id="rId9" Type="http://schemas.openxmlformats.org/officeDocument/2006/relationships/image" Target="../media/image64.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7.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7.pn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7.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png"/><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8" Type="http://schemas.openxmlformats.org/officeDocument/2006/relationships/hyperlink" Target="https://nhess.copernicus.org/articles/20/243/2020/" TargetMode="External"/><Relationship Id="rId3" Type="http://schemas.openxmlformats.org/officeDocument/2006/relationships/image" Target="../media/image1.png"/><Relationship Id="rId7" Type="http://schemas.openxmlformats.org/officeDocument/2006/relationships/hyperlink" Target="https://www.sciencedirect.com/science/article/pii/S0013935117316080?casa_token=LApNOtMmMKQAAAAA:5j1GhzBJu9duR4pEB0zRbibFssnXRaVEG3cWYUmwshzQA_JDOy9Z0sUga-8mdlORh6PV65U_"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hyperlink" Target="https://ideas.repec.org/p/oec/dcdaab/21-en.html" TargetMode="External"/><Relationship Id="rId5" Type="http://schemas.openxmlformats.org/officeDocument/2006/relationships/hyperlink" Target="https://www.operandum-project.eu/wp-content/uploads/D2.1_Synthesis_authorization_permission_requirements.pdf" TargetMode="External"/><Relationship Id="rId10" Type="http://schemas.openxmlformats.org/officeDocument/2006/relationships/hyperlink" Target="https://wedocs.unep.org/bitstream/handle/20.500.11822/39864/NATURE-BASED%20SOLUTIONS%20FOR%20SUPPORTING%20SUSTAINABLE%20DEVELOPMENT.%20English.pdf?sequence=1&amp;isAllowed=y" TargetMode="External"/><Relationship Id="rId4" Type="http://schemas.openxmlformats.org/officeDocument/2006/relationships/image" Target="../media/image2.png"/><Relationship Id="rId9" Type="http://schemas.openxmlformats.org/officeDocument/2006/relationships/hyperlink" Target="http://www.iucn.org/regions/europe/our-work/nature-based-solutions"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hyperlink" Target="https://commons.wikimedia.org/wiki/File:Cold_Lake,_Canada.jpg" TargetMode="External"/><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8" Type="http://schemas.openxmlformats.org/officeDocument/2006/relationships/image" Target="../media/image71.png"/><Relationship Id="rId13" Type="http://schemas.openxmlformats.org/officeDocument/2006/relationships/hyperlink" Target="https://www.youtube.com/channel/UC9i5QJdFcBLCmUQyfoZMNpg" TargetMode="External"/><Relationship Id="rId3" Type="http://schemas.openxmlformats.org/officeDocument/2006/relationships/image" Target="../media/image2.png"/><Relationship Id="rId7" Type="http://schemas.openxmlformats.org/officeDocument/2006/relationships/hyperlink" Target="https://twitter.com/OPERANDUM_EU" TargetMode="External"/><Relationship Id="rId12" Type="http://schemas.openxmlformats.org/officeDocument/2006/relationships/image" Target="../media/image73.png"/><Relationship Id="rId17" Type="http://schemas.openxmlformats.org/officeDocument/2006/relationships/image" Target="../media/image76.png"/><Relationship Id="rId2" Type="http://schemas.openxmlformats.org/officeDocument/2006/relationships/notesSlide" Target="../notesSlides/notesSlide34.xml"/><Relationship Id="rId16" Type="http://schemas.openxmlformats.org/officeDocument/2006/relationships/image" Target="../media/image75.png"/><Relationship Id="rId1" Type="http://schemas.openxmlformats.org/officeDocument/2006/relationships/slideLayout" Target="../slideLayouts/slideLayout2.xml"/><Relationship Id="rId6" Type="http://schemas.openxmlformats.org/officeDocument/2006/relationships/image" Target="../media/image70.svg"/><Relationship Id="rId11" Type="http://schemas.openxmlformats.org/officeDocument/2006/relationships/hyperlink" Target="https://www.facebook.com/OPERANDUMproject" TargetMode="External"/><Relationship Id="rId5" Type="http://schemas.openxmlformats.org/officeDocument/2006/relationships/image" Target="../media/image69.png"/><Relationship Id="rId15" Type="http://schemas.openxmlformats.org/officeDocument/2006/relationships/hyperlink" Target="https://www.linkedin.com/company/operandum-project/" TargetMode="External"/><Relationship Id="rId10" Type="http://schemas.openxmlformats.org/officeDocument/2006/relationships/image" Target="../media/image72.png"/><Relationship Id="rId4" Type="http://schemas.openxmlformats.org/officeDocument/2006/relationships/image" Target="../media/image1.png"/><Relationship Id="rId9" Type="http://schemas.openxmlformats.org/officeDocument/2006/relationships/hyperlink" Target="https://www.operandum-project.eu/" TargetMode="External"/><Relationship Id="rId14" Type="http://schemas.openxmlformats.org/officeDocument/2006/relationships/image" Target="../media/image74.png"/></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2.png"/><Relationship Id="rId7" Type="http://schemas.openxmlformats.org/officeDocument/2006/relationships/diagramQuickStyle" Target="../diagrams/quickStyle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png"/><Relationship Id="rId9" Type="http://schemas.microsoft.com/office/2007/relationships/diagramDrawing" Target="../diagrams/drawing1.xml"/></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hyperlink" Target="https://ideas.repec.org/p/oec/dcdaab/21-en.html" TargetMode="External"/><Relationship Id="rId4" Type="http://schemas.openxmlformats.org/officeDocument/2006/relationships/image" Target="../media/image2.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www.oecd.org/env/indicators-modelling-outlooks/policy-instrument-database/" TargetMode="External"/><Relationship Id="rId5" Type="http://schemas.openxmlformats.org/officeDocument/2006/relationships/image" Target="../media/image2.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7DB0ECD-CA7B-4FE4-8E92-09099E0145BE}"/>
              </a:ext>
            </a:extLst>
          </p:cNvPr>
          <p:cNvSpPr txBox="1">
            <a:spLocks/>
          </p:cNvSpPr>
          <p:nvPr/>
        </p:nvSpPr>
        <p:spPr>
          <a:xfrm>
            <a:off x="2755547" y="3554008"/>
            <a:ext cx="6991678" cy="2573266"/>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4000">
                <a:solidFill>
                  <a:schemeClr val="bg1"/>
                </a:solidFill>
                <a:latin typeface="Lato"/>
                <a:ea typeface="Lato"/>
                <a:cs typeface="Lato"/>
              </a:rPr>
              <a:t>Nature-based Solutions for hydro-meteorological hazards</a:t>
            </a:r>
            <a:endParaRPr lang="en-US" sz="4000" b="1">
              <a:solidFill>
                <a:schemeClr val="bg1"/>
              </a:solidFill>
              <a:latin typeface="Lato"/>
              <a:ea typeface="Lato"/>
              <a:cs typeface="Lato"/>
            </a:endParaRPr>
          </a:p>
        </p:txBody>
      </p:sp>
      <p:sp>
        <p:nvSpPr>
          <p:cNvPr id="6" name="TextBox 5">
            <a:extLst>
              <a:ext uri="{FF2B5EF4-FFF2-40B4-BE49-F238E27FC236}">
                <a16:creationId xmlns:a16="http://schemas.microsoft.com/office/drawing/2014/main" id="{A8091499-08CB-4E15-A0E2-EA74E5ED84EB}"/>
              </a:ext>
            </a:extLst>
          </p:cNvPr>
          <p:cNvSpPr txBox="1"/>
          <p:nvPr/>
        </p:nvSpPr>
        <p:spPr>
          <a:xfrm>
            <a:off x="3043572" y="5053031"/>
            <a:ext cx="6358116" cy="442674"/>
          </a:xfrm>
          <a:prstGeom prst="flowChartAlternateProcess">
            <a:avLst/>
          </a:prstGeom>
          <a:solidFill>
            <a:srgbClr val="47CFFF"/>
          </a:solidFill>
          <a:ln>
            <a:noFill/>
          </a:ln>
        </p:spPr>
        <p:txBody>
          <a:bodyPr wrap="square" lIns="91440" tIns="45720" rIns="91440" bIns="45720" rtlCol="0" anchor="t">
            <a:spAutoFit/>
          </a:bodyPr>
          <a:lstStyle/>
          <a:p>
            <a:pPr algn="ctr"/>
            <a:r>
              <a:rPr lang="de-DE" sz="2000" dirty="0">
                <a:solidFill>
                  <a:schemeClr val="bg1"/>
                </a:solidFill>
                <a:latin typeface="Lato"/>
                <a:ea typeface="Lato"/>
                <a:cs typeface="Lato"/>
              </a:rPr>
              <a:t>Training 7: </a:t>
            </a:r>
            <a:r>
              <a:rPr lang="de-DE" sz="2000" dirty="0" err="1">
                <a:solidFill>
                  <a:schemeClr val="bg1"/>
                </a:solidFill>
                <a:latin typeface="Lato"/>
                <a:ea typeface="+mn-lt"/>
                <a:cs typeface="+mn-lt"/>
              </a:rPr>
              <a:t>NbS</a:t>
            </a:r>
            <a:r>
              <a:rPr lang="de-DE" sz="2000" dirty="0">
                <a:solidFill>
                  <a:schemeClr val="bg1"/>
                </a:solidFill>
                <a:latin typeface="Lato"/>
                <a:ea typeface="+mn-lt"/>
                <a:cs typeface="+mn-lt"/>
              </a:rPr>
              <a:t> Policy </a:t>
            </a:r>
            <a:r>
              <a:rPr lang="de-DE" sz="2000" dirty="0" err="1">
                <a:solidFill>
                  <a:schemeClr val="bg1"/>
                </a:solidFill>
                <a:latin typeface="Lato"/>
                <a:ea typeface="+mn-lt"/>
                <a:cs typeface="+mn-lt"/>
              </a:rPr>
              <a:t>Context</a:t>
            </a:r>
            <a:r>
              <a:rPr lang="de-DE" sz="2000" dirty="0">
                <a:solidFill>
                  <a:schemeClr val="bg1"/>
                </a:solidFill>
                <a:latin typeface="Lato"/>
                <a:ea typeface="+mn-lt"/>
                <a:cs typeface="+mn-lt"/>
              </a:rPr>
              <a:t> and </a:t>
            </a:r>
            <a:r>
              <a:rPr lang="de-DE" sz="2000" dirty="0" err="1">
                <a:solidFill>
                  <a:schemeClr val="bg1"/>
                </a:solidFill>
                <a:latin typeface="Lato"/>
                <a:ea typeface="+mn-lt"/>
                <a:cs typeface="+mn-lt"/>
              </a:rPr>
              <a:t>Permitting</a:t>
            </a:r>
            <a:r>
              <a:rPr lang="de-DE" sz="2000" dirty="0">
                <a:solidFill>
                  <a:schemeClr val="bg1"/>
                </a:solidFill>
                <a:latin typeface="Lato"/>
                <a:ea typeface="+mn-lt"/>
                <a:cs typeface="+mn-lt"/>
              </a:rPr>
              <a:t> </a:t>
            </a:r>
            <a:r>
              <a:rPr lang="de-DE" sz="2000" dirty="0" err="1">
                <a:solidFill>
                  <a:schemeClr val="bg1"/>
                </a:solidFill>
                <a:latin typeface="Lato"/>
                <a:ea typeface="+mn-lt"/>
                <a:cs typeface="+mn-lt"/>
              </a:rPr>
              <a:t>Paths</a:t>
            </a:r>
            <a:endParaRPr lang="de-DE" sz="2000" dirty="0">
              <a:solidFill>
                <a:schemeClr val="bg1"/>
              </a:solidFill>
              <a:latin typeface="Lato"/>
              <a:ea typeface="Lato"/>
              <a:cs typeface="Lato"/>
            </a:endParaRPr>
          </a:p>
        </p:txBody>
      </p:sp>
      <p:pic>
        <p:nvPicPr>
          <p:cNvPr id="8" name="Picture 7" descr="Logo&#10;&#10;Description automatically generated">
            <a:extLst>
              <a:ext uri="{FF2B5EF4-FFF2-40B4-BE49-F238E27FC236}">
                <a16:creationId xmlns:a16="http://schemas.microsoft.com/office/drawing/2014/main" id="{02E780A9-21AD-40B7-9BC0-69903259526A}"/>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4794354" y="871629"/>
            <a:ext cx="2690074" cy="2063697"/>
          </a:xfrm>
          <a:prstGeom prst="rect">
            <a:avLst/>
          </a:prstGeom>
        </p:spPr>
      </p:pic>
      <p:grpSp>
        <p:nvGrpSpPr>
          <p:cNvPr id="25" name="Group 24">
            <a:extLst>
              <a:ext uri="{FF2B5EF4-FFF2-40B4-BE49-F238E27FC236}">
                <a16:creationId xmlns:a16="http://schemas.microsoft.com/office/drawing/2014/main" id="{E4F5CD26-9CD6-4627-9A07-ABB0F2304168}"/>
              </a:ext>
            </a:extLst>
          </p:cNvPr>
          <p:cNvGrpSpPr/>
          <p:nvPr/>
        </p:nvGrpSpPr>
        <p:grpSpPr>
          <a:xfrm>
            <a:off x="266045" y="6130130"/>
            <a:ext cx="2431435" cy="525217"/>
            <a:chOff x="266045" y="6130130"/>
            <a:chExt cx="2431435" cy="525217"/>
          </a:xfrm>
        </p:grpSpPr>
        <p:pic>
          <p:nvPicPr>
            <p:cNvPr id="18" name="Picture 17">
              <a:extLst>
                <a:ext uri="{FF2B5EF4-FFF2-40B4-BE49-F238E27FC236}">
                  <a16:creationId xmlns:a16="http://schemas.microsoft.com/office/drawing/2014/main" id="{2D56CA99-BCC7-4F5C-9018-5EB75B7760C0}"/>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a:ln>
              <a:solidFill>
                <a:schemeClr val="bg1"/>
              </a:solidFill>
            </a:ln>
          </p:spPr>
        </p:pic>
        <p:sp>
          <p:nvSpPr>
            <p:cNvPr id="24" name="TextBox 23">
              <a:extLst>
                <a:ext uri="{FF2B5EF4-FFF2-40B4-BE49-F238E27FC236}">
                  <a16:creationId xmlns:a16="http://schemas.microsoft.com/office/drawing/2014/main" id="{8998227A-3699-4B9D-9D4D-627E5849BEC9}"/>
                </a:ext>
              </a:extLst>
            </p:cNvPr>
            <p:cNvSpPr txBox="1"/>
            <p:nvPr/>
          </p:nvSpPr>
          <p:spPr>
            <a:xfrm>
              <a:off x="1202055" y="6161907"/>
              <a:ext cx="1495425" cy="461665"/>
            </a:xfrm>
            <a:prstGeom prst="rect">
              <a:avLst/>
            </a:prstGeom>
            <a:noFill/>
          </p:spPr>
          <p:txBody>
            <a:bodyPr wrap="square" rtlCol="0">
              <a:spAutoFit/>
            </a:bodyPr>
            <a:lstStyle/>
            <a:p>
              <a:r>
                <a:rPr lang="en-US" sz="12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200">
                  <a:solidFill>
                    <a:schemeClr val="bg1"/>
                  </a:solidFill>
                  <a:latin typeface="Lato" panose="020F0502020204030203" pitchFamily="34" charset="0"/>
                  <a:ea typeface="Lato" panose="020F0502020204030203" pitchFamily="34" charset="0"/>
                  <a:cs typeface="Lato" panose="020F0502020204030203" pitchFamily="34" charset="0"/>
                </a:rPr>
              </a:br>
              <a:r>
                <a:rPr lang="en-GB" sz="12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2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2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pic>
        <p:nvPicPr>
          <p:cNvPr id="3" name="Image 5" descr="A picture containing text, clipart&#10;&#10;Description automatically generated">
            <a:extLst>
              <a:ext uri="{FF2B5EF4-FFF2-40B4-BE49-F238E27FC236}">
                <a16:creationId xmlns:a16="http://schemas.microsoft.com/office/drawing/2014/main" id="{A69B437C-24CE-EB9E-B799-96FEDD276886}"/>
              </a:ext>
            </a:extLst>
          </p:cNvPr>
          <p:cNvPicPr>
            <a:picLocks noChangeAspect="1"/>
          </p:cNvPicPr>
          <p:nvPr/>
        </p:nvPicPr>
        <p:blipFill>
          <a:blip r:embed="rId5"/>
          <a:stretch>
            <a:fillRect/>
          </a:stretch>
        </p:blipFill>
        <p:spPr>
          <a:xfrm>
            <a:off x="9680811" y="6157948"/>
            <a:ext cx="2265530" cy="502013"/>
          </a:xfrm>
          <a:prstGeom prst="rect">
            <a:avLst/>
          </a:prstGeom>
        </p:spPr>
      </p:pic>
    </p:spTree>
    <p:extLst>
      <p:ext uri="{BB962C8B-B14F-4D97-AF65-F5344CB8AC3E}">
        <p14:creationId xmlns:p14="http://schemas.microsoft.com/office/powerpoint/2010/main" val="9075798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1F59DAB-56B9-4C19-9ABF-FBD0C82CB142}"/>
              </a:ext>
            </a:extLst>
          </p:cNvPr>
          <p:cNvSpPr/>
          <p:nvPr/>
        </p:nvSpPr>
        <p:spPr>
          <a:xfrm>
            <a:off x="8015" y="223660"/>
            <a:ext cx="12226759" cy="6571561"/>
          </a:xfrm>
          <a:prstGeom prst="rect">
            <a:avLst/>
          </a:prstGeom>
          <a:gradFill flip="none" rotWithShape="1">
            <a:gsLst>
              <a:gs pos="0">
                <a:srgbClr val="B0CDD6">
                  <a:tint val="66000"/>
                  <a:satMod val="160000"/>
                </a:srgbClr>
              </a:gs>
              <a:gs pos="100000">
                <a:srgbClr val="FFFF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 name="Rounded Rectangle 6">
            <a:extLst>
              <a:ext uri="{FF2B5EF4-FFF2-40B4-BE49-F238E27FC236}">
                <a16:creationId xmlns:a16="http://schemas.microsoft.com/office/drawing/2014/main" id="{1ED51004-B2BF-D19E-DAB6-84F8C2175815}"/>
              </a:ext>
            </a:extLst>
          </p:cNvPr>
          <p:cNvSpPr/>
          <p:nvPr/>
        </p:nvSpPr>
        <p:spPr>
          <a:xfrm>
            <a:off x="1244425" y="4626601"/>
            <a:ext cx="9215964" cy="642166"/>
          </a:xfrm>
          <a:prstGeom prst="roundRect">
            <a:avLst/>
          </a:prstGeom>
          <a:solidFill>
            <a:srgbClr val="DE84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F28FCCD-6B54-F96A-027A-42A875F7EA62}"/>
              </a:ext>
            </a:extLst>
          </p:cNvPr>
          <p:cNvGrpSpPr/>
          <p:nvPr/>
        </p:nvGrpSpPr>
        <p:grpSpPr>
          <a:xfrm>
            <a:off x="1246764" y="1099385"/>
            <a:ext cx="10967374" cy="5205040"/>
            <a:chOff x="831570" y="475364"/>
            <a:chExt cx="12529774" cy="6094862"/>
          </a:xfrm>
        </p:grpSpPr>
        <p:sp>
          <p:nvSpPr>
            <p:cNvPr id="6" name="Rectangle: Rounded Corners 5">
              <a:extLst>
                <a:ext uri="{FF2B5EF4-FFF2-40B4-BE49-F238E27FC236}">
                  <a16:creationId xmlns:a16="http://schemas.microsoft.com/office/drawing/2014/main" id="{99892656-13D1-4463-8378-1D02F2DCD778}"/>
                </a:ext>
              </a:extLst>
            </p:cNvPr>
            <p:cNvSpPr/>
            <p:nvPr/>
          </p:nvSpPr>
          <p:spPr>
            <a:xfrm>
              <a:off x="1088022" y="1601628"/>
              <a:ext cx="1800000" cy="461665"/>
            </a:xfrm>
            <a:prstGeom prst="roundRect">
              <a:avLst/>
            </a:prstGeom>
            <a:solidFill>
              <a:srgbClr val="2B4D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400" b="1">
                  <a:solidFill>
                    <a:schemeClr val="bg1"/>
                  </a:solidFill>
                  <a:latin typeface="Fira Sans" panose="020B0503050000020004" pitchFamily="34" charset="0"/>
                </a:rPr>
                <a:t>Restoration</a:t>
              </a:r>
              <a:endParaRPr lang="en-DE" sz="1400" b="1">
                <a:solidFill>
                  <a:schemeClr val="bg1"/>
                </a:solidFill>
                <a:latin typeface="Fira Sans" panose="020B0503050000020004" pitchFamily="34" charset="0"/>
              </a:endParaRPr>
            </a:p>
          </p:txBody>
        </p:sp>
        <p:sp>
          <p:nvSpPr>
            <p:cNvPr id="11" name="Rectangle: Rounded Corners 10">
              <a:extLst>
                <a:ext uri="{FF2B5EF4-FFF2-40B4-BE49-F238E27FC236}">
                  <a16:creationId xmlns:a16="http://schemas.microsoft.com/office/drawing/2014/main" id="{48C47F08-89AE-4540-BC8C-0399676F43D4}"/>
                </a:ext>
              </a:extLst>
            </p:cNvPr>
            <p:cNvSpPr/>
            <p:nvPr/>
          </p:nvSpPr>
          <p:spPr>
            <a:xfrm>
              <a:off x="3133606" y="1601627"/>
              <a:ext cx="1800000" cy="461665"/>
            </a:xfrm>
            <a:prstGeom prst="roundRect">
              <a:avLst/>
            </a:prstGeom>
            <a:solidFill>
              <a:srgbClr val="5DD1D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400" b="1">
                  <a:latin typeface="Fira Sans" panose="020B0503050000020004" pitchFamily="34" charset="0"/>
                </a:rPr>
                <a:t>Issue-specific</a:t>
              </a:r>
              <a:endParaRPr lang="en-DE" sz="1400" b="1">
                <a:latin typeface="Fira Sans" panose="020B0503050000020004" pitchFamily="34" charset="0"/>
              </a:endParaRPr>
            </a:p>
          </p:txBody>
        </p:sp>
        <p:sp>
          <p:nvSpPr>
            <p:cNvPr id="12" name="Rectangle: Rounded Corners 11">
              <a:extLst>
                <a:ext uri="{FF2B5EF4-FFF2-40B4-BE49-F238E27FC236}">
                  <a16:creationId xmlns:a16="http://schemas.microsoft.com/office/drawing/2014/main" id="{7DF30260-A30A-44F9-B674-D74CA93034B2}"/>
                </a:ext>
              </a:extLst>
            </p:cNvPr>
            <p:cNvSpPr/>
            <p:nvPr/>
          </p:nvSpPr>
          <p:spPr>
            <a:xfrm>
              <a:off x="5179190" y="1601626"/>
              <a:ext cx="1800000" cy="461665"/>
            </a:xfrm>
            <a:prstGeom prst="roundRect">
              <a:avLst/>
            </a:prstGeom>
            <a:solidFill>
              <a:srgbClr val="4CA8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400" b="1">
                  <a:latin typeface="Fira Sans" panose="020B0503050000020004" pitchFamily="34" charset="0"/>
                </a:rPr>
                <a:t>Infrastructure</a:t>
              </a:r>
              <a:endParaRPr lang="en-DE" sz="1400" b="1">
                <a:latin typeface="Fira Sans" panose="020B0503050000020004" pitchFamily="34" charset="0"/>
              </a:endParaRPr>
            </a:p>
          </p:txBody>
        </p:sp>
        <p:sp>
          <p:nvSpPr>
            <p:cNvPr id="14" name="Rectangle: Rounded Corners 13">
              <a:extLst>
                <a:ext uri="{FF2B5EF4-FFF2-40B4-BE49-F238E27FC236}">
                  <a16:creationId xmlns:a16="http://schemas.microsoft.com/office/drawing/2014/main" id="{F40C92A0-AD0F-4582-978A-0A046492AE7F}"/>
                </a:ext>
              </a:extLst>
            </p:cNvPr>
            <p:cNvSpPr/>
            <p:nvPr/>
          </p:nvSpPr>
          <p:spPr>
            <a:xfrm>
              <a:off x="7224774" y="1601626"/>
              <a:ext cx="1800000" cy="46166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400" b="1">
                  <a:latin typeface="Fira Sans" panose="020B0503050000020004" pitchFamily="34" charset="0"/>
                </a:rPr>
                <a:t>Management</a:t>
              </a:r>
              <a:endParaRPr lang="en-DE" sz="1400" b="1">
                <a:latin typeface="Fira Sans" panose="020B0503050000020004" pitchFamily="34" charset="0"/>
              </a:endParaRPr>
            </a:p>
          </p:txBody>
        </p:sp>
        <p:sp>
          <p:nvSpPr>
            <p:cNvPr id="15" name="Rectangle: Rounded Corners 14">
              <a:extLst>
                <a:ext uri="{FF2B5EF4-FFF2-40B4-BE49-F238E27FC236}">
                  <a16:creationId xmlns:a16="http://schemas.microsoft.com/office/drawing/2014/main" id="{0543101E-66E0-4016-A31A-1B6406D4F71D}"/>
                </a:ext>
              </a:extLst>
            </p:cNvPr>
            <p:cNvSpPr/>
            <p:nvPr/>
          </p:nvSpPr>
          <p:spPr>
            <a:xfrm>
              <a:off x="9270359" y="1601626"/>
              <a:ext cx="1800000" cy="46166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400" b="1">
                  <a:latin typeface="Fira Sans" panose="020B0503050000020004" pitchFamily="34" charset="0"/>
                </a:rPr>
                <a:t>Protection</a:t>
              </a:r>
              <a:endParaRPr lang="en-DE" sz="1400" b="1">
                <a:latin typeface="Fira Sans" panose="020B0503050000020004" pitchFamily="34" charset="0"/>
              </a:endParaRPr>
            </a:p>
          </p:txBody>
        </p:sp>
        <p:sp>
          <p:nvSpPr>
            <p:cNvPr id="9" name="Arrow: Down 8">
              <a:extLst>
                <a:ext uri="{FF2B5EF4-FFF2-40B4-BE49-F238E27FC236}">
                  <a16:creationId xmlns:a16="http://schemas.microsoft.com/office/drawing/2014/main" id="{E0827B83-7678-472B-BFD1-60AA228BFF36}"/>
                </a:ext>
              </a:extLst>
            </p:cNvPr>
            <p:cNvSpPr/>
            <p:nvPr/>
          </p:nvSpPr>
          <p:spPr>
            <a:xfrm>
              <a:off x="1808022" y="1062020"/>
              <a:ext cx="360000" cy="396000"/>
            </a:xfrm>
            <a:prstGeom prst="downArrow">
              <a:avLst/>
            </a:prstGeom>
            <a:solidFill>
              <a:srgbClr val="2B4D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DE"/>
            </a:p>
          </p:txBody>
        </p:sp>
        <p:sp>
          <p:nvSpPr>
            <p:cNvPr id="16" name="Arrow: Down 15">
              <a:extLst>
                <a:ext uri="{FF2B5EF4-FFF2-40B4-BE49-F238E27FC236}">
                  <a16:creationId xmlns:a16="http://schemas.microsoft.com/office/drawing/2014/main" id="{C5AAC93E-0DDE-47D0-93E0-7D55A0B54876}"/>
                </a:ext>
              </a:extLst>
            </p:cNvPr>
            <p:cNvSpPr/>
            <p:nvPr/>
          </p:nvSpPr>
          <p:spPr>
            <a:xfrm>
              <a:off x="3853606" y="1062020"/>
              <a:ext cx="360000" cy="396000"/>
            </a:xfrm>
            <a:prstGeom prst="downArrow">
              <a:avLst/>
            </a:prstGeom>
            <a:solidFill>
              <a:srgbClr val="5DD1D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DE"/>
            </a:p>
          </p:txBody>
        </p:sp>
        <p:sp>
          <p:nvSpPr>
            <p:cNvPr id="17" name="Arrow: Down 16">
              <a:extLst>
                <a:ext uri="{FF2B5EF4-FFF2-40B4-BE49-F238E27FC236}">
                  <a16:creationId xmlns:a16="http://schemas.microsoft.com/office/drawing/2014/main" id="{E56C14A6-7D7E-4771-B43C-7DF42B9CE517}"/>
                </a:ext>
              </a:extLst>
            </p:cNvPr>
            <p:cNvSpPr/>
            <p:nvPr/>
          </p:nvSpPr>
          <p:spPr>
            <a:xfrm>
              <a:off x="5916000" y="1062020"/>
              <a:ext cx="360000" cy="396000"/>
            </a:xfrm>
            <a:prstGeom prst="downArrow">
              <a:avLst/>
            </a:prstGeom>
            <a:solidFill>
              <a:srgbClr val="4CA8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DE"/>
            </a:p>
          </p:txBody>
        </p:sp>
        <p:sp>
          <p:nvSpPr>
            <p:cNvPr id="19" name="Arrow: Down 18">
              <a:extLst>
                <a:ext uri="{FF2B5EF4-FFF2-40B4-BE49-F238E27FC236}">
                  <a16:creationId xmlns:a16="http://schemas.microsoft.com/office/drawing/2014/main" id="{BB3C5B99-F8E9-4638-9B50-790070047767}"/>
                </a:ext>
              </a:extLst>
            </p:cNvPr>
            <p:cNvSpPr/>
            <p:nvPr/>
          </p:nvSpPr>
          <p:spPr>
            <a:xfrm>
              <a:off x="7944774" y="1062020"/>
              <a:ext cx="360000" cy="396000"/>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DE"/>
            </a:p>
          </p:txBody>
        </p:sp>
        <p:sp>
          <p:nvSpPr>
            <p:cNvPr id="20" name="Arrow: Down 19">
              <a:extLst>
                <a:ext uri="{FF2B5EF4-FFF2-40B4-BE49-F238E27FC236}">
                  <a16:creationId xmlns:a16="http://schemas.microsoft.com/office/drawing/2014/main" id="{B85D5AB0-9D62-4F5F-AC4B-31CD7A9CD57C}"/>
                </a:ext>
              </a:extLst>
            </p:cNvPr>
            <p:cNvSpPr/>
            <p:nvPr/>
          </p:nvSpPr>
          <p:spPr>
            <a:xfrm>
              <a:off x="9990359" y="1062020"/>
              <a:ext cx="360000" cy="396000"/>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DE"/>
            </a:p>
          </p:txBody>
        </p:sp>
        <p:sp>
          <p:nvSpPr>
            <p:cNvPr id="10" name="Rectangle: Rounded Corners 9">
              <a:extLst>
                <a:ext uri="{FF2B5EF4-FFF2-40B4-BE49-F238E27FC236}">
                  <a16:creationId xmlns:a16="http://schemas.microsoft.com/office/drawing/2014/main" id="{5FEF3730-793C-4B43-B6E9-50045A5E28B0}"/>
                </a:ext>
              </a:extLst>
            </p:cNvPr>
            <p:cNvSpPr/>
            <p:nvPr/>
          </p:nvSpPr>
          <p:spPr>
            <a:xfrm>
              <a:off x="1538022" y="2154828"/>
              <a:ext cx="900000" cy="3960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200">
                  <a:latin typeface="Fira Sans" panose="020B0503050000020004" pitchFamily="34" charset="0"/>
                </a:rPr>
                <a:t>ER</a:t>
              </a:r>
              <a:endParaRPr lang="en-DE" sz="1200">
                <a:latin typeface="Fira Sans" panose="020B0503050000020004" pitchFamily="34" charset="0"/>
              </a:endParaRPr>
            </a:p>
          </p:txBody>
        </p:sp>
        <p:sp>
          <p:nvSpPr>
            <p:cNvPr id="21" name="Rectangle: Rounded Corners 20">
              <a:extLst>
                <a:ext uri="{FF2B5EF4-FFF2-40B4-BE49-F238E27FC236}">
                  <a16:creationId xmlns:a16="http://schemas.microsoft.com/office/drawing/2014/main" id="{B0654ECF-8769-407E-8CED-077C609425DB}"/>
                </a:ext>
              </a:extLst>
            </p:cNvPr>
            <p:cNvSpPr/>
            <p:nvPr/>
          </p:nvSpPr>
          <p:spPr>
            <a:xfrm>
              <a:off x="1551523" y="2642363"/>
              <a:ext cx="900000" cy="396000"/>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200">
                  <a:latin typeface="Fira Sans" panose="020B0503050000020004" pitchFamily="34" charset="0"/>
                </a:rPr>
                <a:t>EE</a:t>
              </a:r>
              <a:endParaRPr lang="en-DE" sz="1200">
                <a:latin typeface="Fira Sans" panose="020B0503050000020004" pitchFamily="34" charset="0"/>
              </a:endParaRPr>
            </a:p>
          </p:txBody>
        </p:sp>
        <p:sp>
          <p:nvSpPr>
            <p:cNvPr id="22" name="Rectangle: Rounded Corners 21">
              <a:extLst>
                <a:ext uri="{FF2B5EF4-FFF2-40B4-BE49-F238E27FC236}">
                  <a16:creationId xmlns:a16="http://schemas.microsoft.com/office/drawing/2014/main" id="{0BAFBB2A-E234-44EF-8C21-49E42E8EE185}"/>
                </a:ext>
              </a:extLst>
            </p:cNvPr>
            <p:cNvSpPr/>
            <p:nvPr/>
          </p:nvSpPr>
          <p:spPr>
            <a:xfrm>
              <a:off x="1551523" y="3129898"/>
              <a:ext cx="900000" cy="396000"/>
            </a:xfrm>
            <a:prstGeom prst="roundRect">
              <a:avLst/>
            </a:prstGeom>
            <a:solidFill>
              <a:srgbClr val="9148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200">
                  <a:latin typeface="Fira Sans" panose="020B0503050000020004" pitchFamily="34" charset="0"/>
                </a:rPr>
                <a:t>FLR</a:t>
              </a:r>
              <a:endParaRPr lang="en-DE" sz="1200">
                <a:latin typeface="Fira Sans" panose="020B0503050000020004" pitchFamily="34" charset="0"/>
              </a:endParaRPr>
            </a:p>
          </p:txBody>
        </p:sp>
        <p:sp>
          <p:nvSpPr>
            <p:cNvPr id="23" name="Rectangle: Rounded Corners 22">
              <a:extLst>
                <a:ext uri="{FF2B5EF4-FFF2-40B4-BE49-F238E27FC236}">
                  <a16:creationId xmlns:a16="http://schemas.microsoft.com/office/drawing/2014/main" id="{68C86F74-DC46-4332-9BF2-288F0FDE7E00}"/>
                </a:ext>
              </a:extLst>
            </p:cNvPr>
            <p:cNvSpPr/>
            <p:nvPr/>
          </p:nvSpPr>
          <p:spPr>
            <a:xfrm>
              <a:off x="3574304" y="2154828"/>
              <a:ext cx="900000" cy="396000"/>
            </a:xfrm>
            <a:prstGeom prst="roundRect">
              <a:avLst/>
            </a:prstGeom>
            <a:solidFill>
              <a:srgbClr val="2FC1C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200">
                  <a:latin typeface="Fira Sans" panose="020B0503050000020004" pitchFamily="34" charset="0"/>
                </a:rPr>
                <a:t>EbA</a:t>
              </a:r>
              <a:endParaRPr lang="en-DE" sz="1200">
                <a:latin typeface="Fira Sans" panose="020B0503050000020004" pitchFamily="34" charset="0"/>
              </a:endParaRPr>
            </a:p>
          </p:txBody>
        </p:sp>
        <p:sp>
          <p:nvSpPr>
            <p:cNvPr id="24" name="Rectangle: Rounded Corners 23">
              <a:extLst>
                <a:ext uri="{FF2B5EF4-FFF2-40B4-BE49-F238E27FC236}">
                  <a16:creationId xmlns:a16="http://schemas.microsoft.com/office/drawing/2014/main" id="{F0F4D559-4DBC-41C2-8776-82983B50DA79}"/>
                </a:ext>
              </a:extLst>
            </p:cNvPr>
            <p:cNvSpPr/>
            <p:nvPr/>
          </p:nvSpPr>
          <p:spPr>
            <a:xfrm>
              <a:off x="3587805" y="2642363"/>
              <a:ext cx="900000" cy="39600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200">
                  <a:latin typeface="Fira Sans" panose="020B0503050000020004" pitchFamily="34" charset="0"/>
                </a:rPr>
                <a:t>EbM</a:t>
              </a:r>
              <a:endParaRPr lang="en-DE" sz="1200">
                <a:latin typeface="Fira Sans" panose="020B0503050000020004" pitchFamily="34" charset="0"/>
              </a:endParaRPr>
            </a:p>
          </p:txBody>
        </p:sp>
        <p:sp>
          <p:nvSpPr>
            <p:cNvPr id="26" name="Rectangle: Rounded Corners 25">
              <a:extLst>
                <a:ext uri="{FF2B5EF4-FFF2-40B4-BE49-F238E27FC236}">
                  <a16:creationId xmlns:a16="http://schemas.microsoft.com/office/drawing/2014/main" id="{CFAEE6A6-C310-4457-AF2D-87A80C145AA4}"/>
                </a:ext>
              </a:extLst>
            </p:cNvPr>
            <p:cNvSpPr/>
            <p:nvPr/>
          </p:nvSpPr>
          <p:spPr>
            <a:xfrm>
              <a:off x="3605856" y="3617433"/>
              <a:ext cx="900000" cy="396000"/>
            </a:xfrm>
            <a:prstGeom prst="roundRect">
              <a:avLst/>
            </a:prstGeom>
            <a:solidFill>
              <a:srgbClr val="CBE4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200">
                  <a:latin typeface="Fira Sans" panose="020B0503050000020004" pitchFamily="34" charset="0"/>
                </a:rPr>
                <a:t>CAS</a:t>
              </a:r>
              <a:endParaRPr lang="en-DE" sz="1200">
                <a:latin typeface="Fira Sans" panose="020B0503050000020004" pitchFamily="34" charset="0"/>
              </a:endParaRPr>
            </a:p>
          </p:txBody>
        </p:sp>
        <p:sp>
          <p:nvSpPr>
            <p:cNvPr id="25" name="Rectangle: Rounded Corners 24">
              <a:extLst>
                <a:ext uri="{FF2B5EF4-FFF2-40B4-BE49-F238E27FC236}">
                  <a16:creationId xmlns:a16="http://schemas.microsoft.com/office/drawing/2014/main" id="{B6F36409-9B2F-4628-9C9E-BA83955830CE}"/>
                </a:ext>
              </a:extLst>
            </p:cNvPr>
            <p:cNvSpPr/>
            <p:nvPr/>
          </p:nvSpPr>
          <p:spPr>
            <a:xfrm>
              <a:off x="3382955" y="3011551"/>
              <a:ext cx="1345801" cy="645947"/>
            </a:xfrm>
            <a:prstGeom prst="roundRect">
              <a:avLst/>
            </a:prstGeom>
            <a:solidFill>
              <a:srgbClr val="23E8E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600" b="1">
                  <a:latin typeface="Fira Sans" panose="020B0503050000020004" pitchFamily="34" charset="0"/>
                </a:rPr>
                <a:t>Eco-DRR</a:t>
              </a:r>
              <a:endParaRPr lang="en-DE" sz="1600" b="1">
                <a:latin typeface="Fira Sans" panose="020B0503050000020004" pitchFamily="34" charset="0"/>
              </a:endParaRPr>
            </a:p>
          </p:txBody>
        </p:sp>
        <p:sp>
          <p:nvSpPr>
            <p:cNvPr id="27" name="Rectangle: Rounded Corners 26">
              <a:extLst>
                <a:ext uri="{FF2B5EF4-FFF2-40B4-BE49-F238E27FC236}">
                  <a16:creationId xmlns:a16="http://schemas.microsoft.com/office/drawing/2014/main" id="{FC94D59F-D42E-434A-B3D6-25EE34088C2F}"/>
                </a:ext>
              </a:extLst>
            </p:cNvPr>
            <p:cNvSpPr/>
            <p:nvPr/>
          </p:nvSpPr>
          <p:spPr>
            <a:xfrm>
              <a:off x="5624087" y="2154828"/>
              <a:ext cx="900000" cy="396000"/>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200">
                  <a:latin typeface="Fira Sans" panose="020B0503050000020004" pitchFamily="34" charset="0"/>
                </a:rPr>
                <a:t>NI</a:t>
              </a:r>
              <a:endParaRPr lang="en-DE" sz="1200">
                <a:latin typeface="Fira Sans" panose="020B0503050000020004" pitchFamily="34" charset="0"/>
              </a:endParaRPr>
            </a:p>
          </p:txBody>
        </p:sp>
        <p:sp>
          <p:nvSpPr>
            <p:cNvPr id="28" name="Rectangle: Rounded Corners 27">
              <a:extLst>
                <a:ext uri="{FF2B5EF4-FFF2-40B4-BE49-F238E27FC236}">
                  <a16:creationId xmlns:a16="http://schemas.microsoft.com/office/drawing/2014/main" id="{B5520628-AB43-4257-A81B-5C6C0C0CC51F}"/>
                </a:ext>
              </a:extLst>
            </p:cNvPr>
            <p:cNvSpPr/>
            <p:nvPr/>
          </p:nvSpPr>
          <p:spPr>
            <a:xfrm>
              <a:off x="5637588" y="2642363"/>
              <a:ext cx="900000" cy="396000"/>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200">
                  <a:latin typeface="Fira Sans" panose="020B0503050000020004" pitchFamily="34" charset="0"/>
                </a:rPr>
                <a:t>GI</a:t>
              </a:r>
              <a:endParaRPr lang="en-DE" sz="1200">
                <a:latin typeface="Fira Sans" panose="020B0503050000020004" pitchFamily="34" charset="0"/>
              </a:endParaRPr>
            </a:p>
          </p:txBody>
        </p:sp>
        <p:sp>
          <p:nvSpPr>
            <p:cNvPr id="29" name="Rectangle: Rounded Corners 28">
              <a:extLst>
                <a:ext uri="{FF2B5EF4-FFF2-40B4-BE49-F238E27FC236}">
                  <a16:creationId xmlns:a16="http://schemas.microsoft.com/office/drawing/2014/main" id="{BB74F5C6-6183-4FFC-8846-EE3E6F0F6FFA}"/>
                </a:ext>
              </a:extLst>
            </p:cNvPr>
            <p:cNvSpPr/>
            <p:nvPr/>
          </p:nvSpPr>
          <p:spPr>
            <a:xfrm>
              <a:off x="7717698" y="2154828"/>
              <a:ext cx="900000" cy="396000"/>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200">
                  <a:latin typeface="Fira Sans" panose="020B0503050000020004" pitchFamily="34" charset="0"/>
                </a:rPr>
                <a:t>EbMgt</a:t>
              </a:r>
              <a:endParaRPr lang="en-DE" sz="1200">
                <a:latin typeface="Fira Sans" panose="020B0503050000020004" pitchFamily="34" charset="0"/>
              </a:endParaRPr>
            </a:p>
          </p:txBody>
        </p:sp>
        <p:sp>
          <p:nvSpPr>
            <p:cNvPr id="30" name="Rectangle: Rounded Corners 29">
              <a:extLst>
                <a:ext uri="{FF2B5EF4-FFF2-40B4-BE49-F238E27FC236}">
                  <a16:creationId xmlns:a16="http://schemas.microsoft.com/office/drawing/2014/main" id="{2967ADD1-1463-49B5-A9D5-74521E94B82B}"/>
                </a:ext>
              </a:extLst>
            </p:cNvPr>
            <p:cNvSpPr/>
            <p:nvPr/>
          </p:nvSpPr>
          <p:spPr>
            <a:xfrm>
              <a:off x="9720359" y="2154828"/>
              <a:ext cx="900000" cy="396000"/>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200">
                  <a:latin typeface="Fira Sans" panose="020B0503050000020004" pitchFamily="34" charset="0"/>
                </a:rPr>
                <a:t>AbC</a:t>
              </a:r>
              <a:endParaRPr lang="en-DE" sz="1200">
                <a:latin typeface="Fira Sans" panose="020B0503050000020004" pitchFamily="34" charset="0"/>
              </a:endParaRPr>
            </a:p>
          </p:txBody>
        </p:sp>
        <p:sp>
          <p:nvSpPr>
            <p:cNvPr id="34" name="Arrow: Down 33">
              <a:extLst>
                <a:ext uri="{FF2B5EF4-FFF2-40B4-BE49-F238E27FC236}">
                  <a16:creationId xmlns:a16="http://schemas.microsoft.com/office/drawing/2014/main" id="{D41733AE-ED51-41B3-AE62-79B9A2E71BB5}"/>
                </a:ext>
              </a:extLst>
            </p:cNvPr>
            <p:cNvSpPr/>
            <p:nvPr/>
          </p:nvSpPr>
          <p:spPr>
            <a:xfrm>
              <a:off x="1809948" y="5464198"/>
              <a:ext cx="360000" cy="396000"/>
            </a:xfrm>
            <a:prstGeom prst="downArrow">
              <a:avLst/>
            </a:prstGeom>
            <a:solidFill>
              <a:srgbClr val="2B4D8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DE"/>
            </a:p>
          </p:txBody>
        </p:sp>
        <p:sp>
          <p:nvSpPr>
            <p:cNvPr id="35" name="Arrow: Down 34">
              <a:extLst>
                <a:ext uri="{FF2B5EF4-FFF2-40B4-BE49-F238E27FC236}">
                  <a16:creationId xmlns:a16="http://schemas.microsoft.com/office/drawing/2014/main" id="{F276F479-FDF8-4947-A782-989649719574}"/>
                </a:ext>
              </a:extLst>
            </p:cNvPr>
            <p:cNvSpPr/>
            <p:nvPr/>
          </p:nvSpPr>
          <p:spPr>
            <a:xfrm>
              <a:off x="3855532" y="5464198"/>
              <a:ext cx="360000" cy="396000"/>
            </a:xfrm>
            <a:prstGeom prst="downArrow">
              <a:avLst/>
            </a:prstGeom>
            <a:solidFill>
              <a:srgbClr val="5DD1D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DE"/>
            </a:p>
          </p:txBody>
        </p:sp>
        <p:sp>
          <p:nvSpPr>
            <p:cNvPr id="36" name="Arrow: Down 35">
              <a:extLst>
                <a:ext uri="{FF2B5EF4-FFF2-40B4-BE49-F238E27FC236}">
                  <a16:creationId xmlns:a16="http://schemas.microsoft.com/office/drawing/2014/main" id="{87F162C3-0CFB-491C-90AB-611317BE5B4B}"/>
                </a:ext>
              </a:extLst>
            </p:cNvPr>
            <p:cNvSpPr/>
            <p:nvPr/>
          </p:nvSpPr>
          <p:spPr>
            <a:xfrm>
              <a:off x="5917926" y="5464198"/>
              <a:ext cx="360000" cy="396000"/>
            </a:xfrm>
            <a:prstGeom prst="downArrow">
              <a:avLst/>
            </a:prstGeom>
            <a:solidFill>
              <a:srgbClr val="4CA8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DE"/>
            </a:p>
          </p:txBody>
        </p:sp>
        <p:sp>
          <p:nvSpPr>
            <p:cNvPr id="37" name="Arrow: Down 36">
              <a:extLst>
                <a:ext uri="{FF2B5EF4-FFF2-40B4-BE49-F238E27FC236}">
                  <a16:creationId xmlns:a16="http://schemas.microsoft.com/office/drawing/2014/main" id="{98C71C97-A9DD-4FFD-9807-D785E3A8BF46}"/>
                </a:ext>
              </a:extLst>
            </p:cNvPr>
            <p:cNvSpPr/>
            <p:nvPr/>
          </p:nvSpPr>
          <p:spPr>
            <a:xfrm>
              <a:off x="7946700" y="5464198"/>
              <a:ext cx="360000" cy="396000"/>
            </a:xfrm>
            <a:prstGeom prst="down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DE"/>
            </a:p>
          </p:txBody>
        </p:sp>
        <p:sp>
          <p:nvSpPr>
            <p:cNvPr id="38" name="Arrow: Down 37">
              <a:extLst>
                <a:ext uri="{FF2B5EF4-FFF2-40B4-BE49-F238E27FC236}">
                  <a16:creationId xmlns:a16="http://schemas.microsoft.com/office/drawing/2014/main" id="{229C4A98-418D-4F2B-9253-1851EBDC882B}"/>
                </a:ext>
              </a:extLst>
            </p:cNvPr>
            <p:cNvSpPr/>
            <p:nvPr/>
          </p:nvSpPr>
          <p:spPr>
            <a:xfrm>
              <a:off x="9992285" y="5464198"/>
              <a:ext cx="360000" cy="396000"/>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DE"/>
            </a:p>
          </p:txBody>
        </p:sp>
        <p:sp>
          <p:nvSpPr>
            <p:cNvPr id="39" name="Rectangle: Rounded Corners 38">
              <a:extLst>
                <a:ext uri="{FF2B5EF4-FFF2-40B4-BE49-F238E27FC236}">
                  <a16:creationId xmlns:a16="http://schemas.microsoft.com/office/drawing/2014/main" id="{4B028E38-420E-41C2-B11E-C2942842AD0F}"/>
                </a:ext>
              </a:extLst>
            </p:cNvPr>
            <p:cNvSpPr/>
            <p:nvPr/>
          </p:nvSpPr>
          <p:spPr>
            <a:xfrm>
              <a:off x="1676917" y="5988547"/>
              <a:ext cx="3780000" cy="461665"/>
            </a:xfrm>
            <a:prstGeom prst="roundRect">
              <a:avLst/>
            </a:prstGeom>
            <a:gradFill flip="none" rotWithShape="1">
              <a:gsLst>
                <a:gs pos="31000">
                  <a:srgbClr val="FE6F48"/>
                </a:gs>
                <a:gs pos="100000">
                  <a:srgbClr val="DB6413">
                    <a:tint val="23500"/>
                    <a:satMod val="16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600" b="1">
                  <a:solidFill>
                    <a:schemeClr val="bg1"/>
                  </a:solidFill>
                  <a:latin typeface="Fira Sans" panose="020B0503050000020004" pitchFamily="34" charset="0"/>
                </a:rPr>
                <a:t>Human Health</a:t>
              </a:r>
              <a:endParaRPr lang="en-DE" sz="1600" b="1">
                <a:solidFill>
                  <a:schemeClr val="bg1"/>
                </a:solidFill>
                <a:latin typeface="Fira Sans" panose="020B0503050000020004" pitchFamily="34" charset="0"/>
              </a:endParaRPr>
            </a:p>
          </p:txBody>
        </p:sp>
        <p:sp>
          <p:nvSpPr>
            <p:cNvPr id="40" name="Rectangle: Rounded Corners 39">
              <a:extLst>
                <a:ext uri="{FF2B5EF4-FFF2-40B4-BE49-F238E27FC236}">
                  <a16:creationId xmlns:a16="http://schemas.microsoft.com/office/drawing/2014/main" id="{1333274C-EA0F-4EE5-9B04-6B535480CDE4}"/>
                </a:ext>
              </a:extLst>
            </p:cNvPr>
            <p:cNvSpPr/>
            <p:nvPr/>
          </p:nvSpPr>
          <p:spPr>
            <a:xfrm>
              <a:off x="6716122" y="5988546"/>
              <a:ext cx="3780000" cy="461665"/>
            </a:xfrm>
            <a:prstGeom prst="roundRect">
              <a:avLst/>
            </a:prstGeom>
            <a:gradFill flip="none" rotWithShape="1">
              <a:gsLst>
                <a:gs pos="37000">
                  <a:srgbClr val="64CB17"/>
                </a:gs>
                <a:gs pos="99000">
                  <a:srgbClr val="92D050">
                    <a:tint val="23500"/>
                    <a:satMod val="16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600" b="1">
                  <a:solidFill>
                    <a:schemeClr val="bg1"/>
                  </a:solidFill>
                  <a:latin typeface="Fira Sans" panose="020B0503050000020004" pitchFamily="34" charset="0"/>
                </a:rPr>
                <a:t>Biodiversity Benefits</a:t>
              </a:r>
              <a:endParaRPr lang="en-DE" sz="1600" b="1">
                <a:solidFill>
                  <a:schemeClr val="bg1"/>
                </a:solidFill>
                <a:latin typeface="Fira Sans" panose="020B0503050000020004" pitchFamily="34" charset="0"/>
              </a:endParaRPr>
            </a:p>
          </p:txBody>
        </p:sp>
        <p:sp>
          <p:nvSpPr>
            <p:cNvPr id="3" name="TextBox 2">
              <a:extLst>
                <a:ext uri="{FF2B5EF4-FFF2-40B4-BE49-F238E27FC236}">
                  <a16:creationId xmlns:a16="http://schemas.microsoft.com/office/drawing/2014/main" id="{BCC23CFC-FFF3-440F-8EAF-2A6771CEBE21}"/>
                </a:ext>
              </a:extLst>
            </p:cNvPr>
            <p:cNvSpPr txBox="1"/>
            <p:nvPr/>
          </p:nvSpPr>
          <p:spPr>
            <a:xfrm>
              <a:off x="1088022" y="475364"/>
              <a:ext cx="9982336" cy="468510"/>
            </a:xfrm>
            <a:prstGeom prst="rect">
              <a:avLst/>
            </a:prstGeom>
            <a:solidFill>
              <a:srgbClr val="A0A6AA">
                <a:alpha val="56000"/>
              </a:srgbClr>
            </a:solidFill>
            <a:ln>
              <a:noFill/>
            </a:ln>
          </p:spPr>
          <p:txBody>
            <a:bodyPr wrap="square" rtlCol="0">
              <a:spAutoFit/>
            </a:bodyPr>
            <a:lstStyle/>
            <a:p>
              <a:pPr algn="ctr"/>
              <a:r>
                <a:rPr lang="de-DE" sz="2000" b="1" dirty="0">
                  <a:solidFill>
                    <a:schemeClr val="tx1">
                      <a:lumMod val="85000"/>
                      <a:lumOff val="15000"/>
                    </a:schemeClr>
                  </a:solidFill>
                  <a:latin typeface="Fira Sans Medium" panose="020B0603050000020004" pitchFamily="34" charset="0"/>
                </a:rPr>
                <a:t>N A T U R E – B A S E D  S O L U T I O N S</a:t>
              </a:r>
              <a:endParaRPr lang="en-DE" sz="2000" b="1">
                <a:solidFill>
                  <a:schemeClr val="tx1">
                    <a:lumMod val="85000"/>
                    <a:lumOff val="15000"/>
                  </a:schemeClr>
                </a:solidFill>
                <a:latin typeface="Fira Sans Medium" panose="020B0603050000020004" pitchFamily="34" charset="0"/>
              </a:endParaRPr>
            </a:p>
          </p:txBody>
        </p:sp>
        <p:grpSp>
          <p:nvGrpSpPr>
            <p:cNvPr id="5" name="Group 4">
              <a:extLst>
                <a:ext uri="{FF2B5EF4-FFF2-40B4-BE49-F238E27FC236}">
                  <a16:creationId xmlns:a16="http://schemas.microsoft.com/office/drawing/2014/main" id="{21318B07-359C-42DF-9EC2-958421DC59AA}"/>
                </a:ext>
              </a:extLst>
            </p:cNvPr>
            <p:cNvGrpSpPr/>
            <p:nvPr/>
          </p:nvGrpSpPr>
          <p:grpSpPr>
            <a:xfrm>
              <a:off x="831570" y="4263381"/>
              <a:ext cx="10528860" cy="1120740"/>
              <a:chOff x="831570" y="4263381"/>
              <a:chExt cx="10528860" cy="1120740"/>
            </a:xfrm>
          </p:grpSpPr>
          <p:sp>
            <p:nvSpPr>
              <p:cNvPr id="31" name="Rectangle: Rounded Corners 30">
                <a:extLst>
                  <a:ext uri="{FF2B5EF4-FFF2-40B4-BE49-F238E27FC236}">
                    <a16:creationId xmlns:a16="http://schemas.microsoft.com/office/drawing/2014/main" id="{3326BE81-5C40-4340-91B2-502E8CA18568}"/>
                  </a:ext>
                </a:extLst>
              </p:cNvPr>
              <p:cNvSpPr/>
              <p:nvPr/>
            </p:nvSpPr>
            <p:spPr>
              <a:xfrm>
                <a:off x="831570" y="4263381"/>
                <a:ext cx="10528860" cy="46166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b="1">
                    <a:latin typeface="Fira Sans" panose="020B0503050000020004" pitchFamily="34" charset="0"/>
                  </a:rPr>
                  <a:t>S O C I E T A L  C H A L L E N G E S </a:t>
                </a:r>
                <a:endParaRPr lang="en-DE" b="1">
                  <a:latin typeface="Fira Sans" panose="020B0503050000020004" pitchFamily="34" charset="0"/>
                </a:endParaRPr>
              </a:p>
            </p:txBody>
          </p:sp>
          <p:sp>
            <p:nvSpPr>
              <p:cNvPr id="33" name="TextBox 32">
                <a:extLst>
                  <a:ext uri="{FF2B5EF4-FFF2-40B4-BE49-F238E27FC236}">
                    <a16:creationId xmlns:a16="http://schemas.microsoft.com/office/drawing/2014/main" id="{AA1B7DFF-DAAF-4A47-A610-F1C737991FF5}"/>
                  </a:ext>
                </a:extLst>
              </p:cNvPr>
              <p:cNvSpPr txBox="1"/>
              <p:nvPr/>
            </p:nvSpPr>
            <p:spPr>
              <a:xfrm>
                <a:off x="868146" y="4735416"/>
                <a:ext cx="10489612" cy="648705"/>
              </a:xfrm>
              <a:prstGeom prst="rect">
                <a:avLst/>
              </a:prstGeom>
              <a:noFill/>
            </p:spPr>
            <p:txBody>
              <a:bodyPr wrap="square" rtlCol="0">
                <a:spAutoFit/>
              </a:bodyPr>
              <a:lstStyle/>
              <a:p>
                <a:pPr algn="ctr"/>
                <a:r>
                  <a:rPr lang="en-GB" sz="1600" b="1" dirty="0">
                    <a:solidFill>
                      <a:schemeClr val="bg1"/>
                    </a:solidFill>
                    <a:latin typeface="Fira Sans" panose="020B0503050000020004" pitchFamily="34" charset="0"/>
                  </a:rPr>
                  <a:t>Climate Change     </a:t>
                </a:r>
                <a:r>
                  <a:rPr lang="en-GB" sz="1400" dirty="0">
                    <a:solidFill>
                      <a:schemeClr val="bg1"/>
                    </a:solidFill>
                    <a:latin typeface="Fira Sans" panose="020B0503050000020004" pitchFamily="34" charset="0"/>
                  </a:rPr>
                  <a:t>Food Security     Water Security     </a:t>
                </a:r>
                <a:r>
                  <a:rPr lang="en-GB" sz="1600" b="1" dirty="0">
                    <a:solidFill>
                      <a:schemeClr val="bg1"/>
                    </a:solidFill>
                    <a:latin typeface="Fira Sans" panose="020B0503050000020004" pitchFamily="34" charset="0"/>
                  </a:rPr>
                  <a:t>Disaster Risk     </a:t>
                </a:r>
                <a:r>
                  <a:rPr lang="en-GB" sz="1400" dirty="0">
                    <a:solidFill>
                      <a:schemeClr val="bg1"/>
                    </a:solidFill>
                    <a:latin typeface="Fira Sans" panose="020B0503050000020004" pitchFamily="34" charset="0"/>
                  </a:rPr>
                  <a:t>Human Health     Social &amp; Economic</a:t>
                </a:r>
                <a:br>
                  <a:rPr lang="en-GB" sz="1400" dirty="0">
                    <a:solidFill>
                      <a:schemeClr val="bg1"/>
                    </a:solidFill>
                    <a:latin typeface="Fira Sans" panose="020B0503050000020004" pitchFamily="34" charset="0"/>
                  </a:rPr>
                </a:br>
                <a:r>
                  <a:rPr lang="en-GB" sz="1400" dirty="0">
                    <a:solidFill>
                      <a:schemeClr val="bg1"/>
                    </a:solidFill>
                    <a:latin typeface="Fira Sans" panose="020B0503050000020004" pitchFamily="34" charset="0"/>
                  </a:rPr>
                  <a:t>									</a:t>
                </a:r>
                <a:r>
                  <a:rPr lang="en-GB" sz="1400" dirty="0">
                    <a:solidFill>
                      <a:schemeClr val="bg1">
                        <a:lumMod val="95000"/>
                      </a:schemeClr>
                    </a:solidFill>
                    <a:latin typeface="Fira Sans" panose="020B0503050000020004" pitchFamily="34" charset="0"/>
                  </a:rPr>
                  <a:t>			</a:t>
                </a:r>
                <a:r>
                  <a:rPr lang="en-GB" sz="1400" dirty="0">
                    <a:solidFill>
                      <a:schemeClr val="bg1"/>
                    </a:solidFill>
                    <a:latin typeface="Fira Sans" panose="020B0503050000020004" pitchFamily="34" charset="0"/>
                  </a:rPr>
                  <a:t>	                              Development</a:t>
                </a:r>
                <a:endParaRPr lang="en-DE" sz="1400">
                  <a:solidFill>
                    <a:schemeClr val="bg1"/>
                  </a:solidFill>
                  <a:latin typeface="Fira Sans" panose="020B0503050000020004" pitchFamily="34" charset="0"/>
                </a:endParaRPr>
              </a:p>
            </p:txBody>
          </p:sp>
        </p:grpSp>
        <p:sp>
          <p:nvSpPr>
            <p:cNvPr id="45" name="TextBox 44">
              <a:extLst>
                <a:ext uri="{FF2B5EF4-FFF2-40B4-BE49-F238E27FC236}">
                  <a16:creationId xmlns:a16="http://schemas.microsoft.com/office/drawing/2014/main" id="{FA199E03-0B19-434D-BA71-613BF00E8565}"/>
                </a:ext>
              </a:extLst>
            </p:cNvPr>
            <p:cNvSpPr txBox="1"/>
            <p:nvPr/>
          </p:nvSpPr>
          <p:spPr>
            <a:xfrm>
              <a:off x="10472187" y="6065677"/>
              <a:ext cx="2889157" cy="504549"/>
            </a:xfrm>
            <a:prstGeom prst="rect">
              <a:avLst/>
            </a:prstGeom>
            <a:noFill/>
          </p:spPr>
          <p:txBody>
            <a:bodyPr wrap="square" rtlCol="0">
              <a:spAutoFit/>
            </a:bodyPr>
            <a:lstStyle/>
            <a:p>
              <a:pPr algn="r"/>
              <a:r>
                <a:rPr lang="en-IE" sz="1100" b="0" i="1" dirty="0">
                  <a:solidFill>
                    <a:srgbClr val="2E2E2E"/>
                  </a:solidFill>
                  <a:effectLst/>
                  <a:latin typeface="Lato" panose="020F0502020204030203" pitchFamily="34" charset="0"/>
                  <a:ea typeface="Lato" panose="020F0502020204030203" pitchFamily="34" charset="0"/>
                  <a:cs typeface="Lato" panose="020F0502020204030203" pitchFamily="34" charset="0"/>
                </a:rPr>
                <a:t> Source: Adapted from </a:t>
              </a:r>
            </a:p>
            <a:p>
              <a:pPr algn="r"/>
              <a:r>
                <a:rPr lang="en-IE" sz="1100" b="0" i="1" u="none" strike="noStrike" dirty="0">
                  <a:solidFill>
                    <a:srgbClr val="0C7DBB"/>
                  </a:solidFill>
                  <a:effectLst/>
                  <a:latin typeface="Lato" panose="020F0502020204030203" pitchFamily="34" charset="0"/>
                  <a:ea typeface="Lato" panose="020F0502020204030203" pitchFamily="34" charset="0"/>
                  <a:cs typeface="Lato" panose="020F0502020204030203" pitchFamily="34" charset="0"/>
                  <a:hlinkClick r:id="rId3"/>
                </a:rPr>
                <a:t>Cohen-Shacham</a:t>
              </a:r>
              <a:r>
                <a:rPr lang="en-IE" sz="1100" i="1" dirty="0">
                  <a:solidFill>
                    <a:srgbClr val="0C7DBB"/>
                  </a:solidFill>
                  <a:latin typeface="Lato" panose="020F0502020204030203" pitchFamily="34" charset="0"/>
                  <a:ea typeface="Lato" panose="020F0502020204030203" pitchFamily="34" charset="0"/>
                  <a:cs typeface="Lato" panose="020F0502020204030203" pitchFamily="34" charset="0"/>
                  <a:hlinkClick r:id="rId3"/>
                </a:rPr>
                <a:t> </a:t>
              </a:r>
              <a:r>
                <a:rPr lang="en-IE" sz="1100" b="0" i="1" u="none" strike="noStrike" dirty="0">
                  <a:solidFill>
                    <a:srgbClr val="0C7DBB"/>
                  </a:solidFill>
                  <a:effectLst/>
                  <a:latin typeface="Lato" panose="020F0502020204030203" pitchFamily="34" charset="0"/>
                  <a:ea typeface="Lato" panose="020F0502020204030203" pitchFamily="34" charset="0"/>
                  <a:cs typeface="Lato" panose="020F0502020204030203" pitchFamily="34" charset="0"/>
                  <a:hlinkClick r:id="rId3"/>
                </a:rPr>
                <a:t>et al., 2016</a:t>
              </a:r>
              <a:r>
                <a:rPr lang="en-IE" sz="1100" b="0" i="1" u="none" strike="noStrike" dirty="0">
                  <a:solidFill>
                    <a:srgbClr val="0C7DBB"/>
                  </a:solidFill>
                  <a:effectLst/>
                  <a:latin typeface="Lato" panose="020F0502020204030203" pitchFamily="34" charset="0"/>
                  <a:ea typeface="Lato" panose="020F0502020204030203" pitchFamily="34" charset="0"/>
                  <a:cs typeface="Lato" panose="020F0502020204030203" pitchFamily="34" charset="0"/>
                </a:rPr>
                <a:t> </a:t>
              </a:r>
              <a:r>
                <a:rPr lang="en-IE" sz="1100" b="0" i="1" u="none" strike="noStrike" dirty="0">
                  <a:effectLst/>
                  <a:latin typeface="Lato" panose="020F0502020204030203" pitchFamily="34" charset="0"/>
                  <a:ea typeface="Lato" panose="020F0502020204030203" pitchFamily="34" charset="0"/>
                  <a:cs typeface="Lato" panose="020F0502020204030203" pitchFamily="34" charset="0"/>
                </a:rPr>
                <a:t>(IUCN)</a:t>
              </a:r>
              <a:endParaRPr lang="en-DE" sz="1100" i="1">
                <a:latin typeface="Lato" panose="020F0502020204030203" pitchFamily="34" charset="0"/>
                <a:ea typeface="Lato" panose="020F0502020204030203" pitchFamily="34" charset="0"/>
                <a:cs typeface="Lato" panose="020F0502020204030203" pitchFamily="34" charset="0"/>
              </a:endParaRPr>
            </a:p>
          </p:txBody>
        </p:sp>
      </p:grpSp>
      <p:sp>
        <p:nvSpPr>
          <p:cNvPr id="8" name="Rectangle 7">
            <a:extLst>
              <a:ext uri="{FF2B5EF4-FFF2-40B4-BE49-F238E27FC236}">
                <a16:creationId xmlns:a16="http://schemas.microsoft.com/office/drawing/2014/main" id="{7240BD59-3A5E-4388-0BAC-5D9B225AE525}"/>
              </a:ext>
            </a:extLst>
          </p:cNvPr>
          <p:cNvSpPr/>
          <p:nvPr/>
        </p:nvSpPr>
        <p:spPr>
          <a:xfrm>
            <a:off x="150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48" name="Group 47">
            <a:extLst>
              <a:ext uri="{FF2B5EF4-FFF2-40B4-BE49-F238E27FC236}">
                <a16:creationId xmlns:a16="http://schemas.microsoft.com/office/drawing/2014/main" id="{5D23D259-44D9-FC2C-1253-415706220312}"/>
              </a:ext>
            </a:extLst>
          </p:cNvPr>
          <p:cNvGrpSpPr/>
          <p:nvPr/>
        </p:nvGrpSpPr>
        <p:grpSpPr>
          <a:xfrm>
            <a:off x="9938654" y="6352565"/>
            <a:ext cx="2141003" cy="464738"/>
            <a:chOff x="266045" y="6130130"/>
            <a:chExt cx="2431435" cy="525217"/>
          </a:xfrm>
        </p:grpSpPr>
        <p:pic>
          <p:nvPicPr>
            <p:cNvPr id="46" name="Picture 45">
              <a:extLst>
                <a:ext uri="{FF2B5EF4-FFF2-40B4-BE49-F238E27FC236}">
                  <a16:creationId xmlns:a16="http://schemas.microsoft.com/office/drawing/2014/main" id="{C61F2AA6-6171-D423-BEEB-806C1289DBC8}"/>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47" name="TextBox 46">
              <a:extLst>
                <a:ext uri="{FF2B5EF4-FFF2-40B4-BE49-F238E27FC236}">
                  <a16:creationId xmlns:a16="http://schemas.microsoft.com/office/drawing/2014/main" id="{256AA812-FA60-8B5C-53B0-6CDA94EA051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52" name="TextBox 51">
            <a:extLst>
              <a:ext uri="{FF2B5EF4-FFF2-40B4-BE49-F238E27FC236}">
                <a16:creationId xmlns:a16="http://schemas.microsoft.com/office/drawing/2014/main" id="{DC9A93C0-6A1D-3A6E-9299-573E569C4D80}"/>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10</a:t>
            </a:r>
          </a:p>
        </p:txBody>
      </p:sp>
      <p:sp>
        <p:nvSpPr>
          <p:cNvPr id="82" name="Rectangle 81">
            <a:extLst>
              <a:ext uri="{FF2B5EF4-FFF2-40B4-BE49-F238E27FC236}">
                <a16:creationId xmlns:a16="http://schemas.microsoft.com/office/drawing/2014/main" id="{40808B66-4429-4331-8D5D-F3D26FBF6CA6}"/>
              </a:ext>
            </a:extLst>
          </p:cNvPr>
          <p:cNvSpPr/>
          <p:nvPr/>
        </p:nvSpPr>
        <p:spPr>
          <a:xfrm>
            <a:off x="-9365" y="-13902"/>
            <a:ext cx="12226759"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83" name="Picture 82" descr="Logo&#10;&#10;Description automatically generated">
            <a:extLst>
              <a:ext uri="{FF2B5EF4-FFF2-40B4-BE49-F238E27FC236}">
                <a16:creationId xmlns:a16="http://schemas.microsoft.com/office/drawing/2014/main" id="{13FB75B3-2D1C-49B3-AC10-8CBB8ACC3EAA}"/>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84" name="TextBox 83">
            <a:extLst>
              <a:ext uri="{FF2B5EF4-FFF2-40B4-BE49-F238E27FC236}">
                <a16:creationId xmlns:a16="http://schemas.microsoft.com/office/drawing/2014/main" id="{C632D002-6E47-4557-B71F-3E215DF0A2A9}"/>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Nature-based Solutions concepts</a:t>
            </a:r>
            <a:endParaRPr lang="en-GB" sz="3200">
              <a:solidFill>
                <a:schemeClr val="bg1"/>
              </a:solidFill>
              <a:latin typeface="Lato"/>
              <a:ea typeface="Lato"/>
              <a:cs typeface="Lato"/>
            </a:endParaRPr>
          </a:p>
        </p:txBody>
      </p:sp>
    </p:spTree>
    <p:extLst>
      <p:ext uri="{BB962C8B-B14F-4D97-AF65-F5344CB8AC3E}">
        <p14:creationId xmlns:p14="http://schemas.microsoft.com/office/powerpoint/2010/main" val="29912500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8DFA222-AD46-6406-AC53-4ED4142B3E2C}"/>
              </a:ext>
            </a:extLst>
          </p:cNvPr>
          <p:cNvSpPr/>
          <p:nvPr/>
        </p:nvSpPr>
        <p:spPr>
          <a:xfrm>
            <a:off x="-30" y="-9163"/>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7" name="Picture 6" descr="Logo&#10;&#10;Description automatically generated">
            <a:extLst>
              <a:ext uri="{FF2B5EF4-FFF2-40B4-BE49-F238E27FC236}">
                <a16:creationId xmlns:a16="http://schemas.microsoft.com/office/drawing/2014/main" id="{AA27E094-22D8-20CF-124F-D3CE2A644C7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17" name="TextBox 16">
            <a:extLst>
              <a:ext uri="{FF2B5EF4-FFF2-40B4-BE49-F238E27FC236}">
                <a16:creationId xmlns:a16="http://schemas.microsoft.com/office/drawing/2014/main" id="{323B451E-FB13-3B87-415A-98AABB8A4B8F}"/>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de-DE" sz="3200" b="1">
                <a:solidFill>
                  <a:schemeClr val="bg1"/>
                </a:solidFill>
                <a:latin typeface="Lato"/>
                <a:ea typeface="+mn-lt"/>
                <a:cs typeface="+mn-lt"/>
              </a:rPr>
              <a:t>Nature-</a:t>
            </a:r>
            <a:r>
              <a:rPr lang="de-DE" sz="3200" b="1" err="1">
                <a:solidFill>
                  <a:schemeClr val="bg1"/>
                </a:solidFill>
                <a:latin typeface="Lato"/>
                <a:ea typeface="+mn-lt"/>
                <a:cs typeface="+mn-lt"/>
              </a:rPr>
              <a:t>based</a:t>
            </a:r>
            <a:r>
              <a:rPr lang="de-DE" sz="3200" b="1">
                <a:solidFill>
                  <a:schemeClr val="bg1"/>
                </a:solidFill>
                <a:latin typeface="Lato"/>
                <a:ea typeface="+mn-lt"/>
                <a:cs typeface="+mn-lt"/>
              </a:rPr>
              <a:t> Solutions </a:t>
            </a:r>
            <a:r>
              <a:rPr lang="de-DE" sz="3200" b="1" err="1">
                <a:solidFill>
                  <a:schemeClr val="bg1"/>
                </a:solidFill>
                <a:latin typeface="Lato"/>
                <a:ea typeface="+mn-lt"/>
                <a:cs typeface="+mn-lt"/>
              </a:rPr>
              <a:t>concepts</a:t>
            </a:r>
            <a:r>
              <a:rPr lang="de-DE" sz="3200" b="1">
                <a:solidFill>
                  <a:schemeClr val="bg1"/>
                </a:solidFill>
                <a:latin typeface="Lato"/>
                <a:ea typeface="+mn-lt"/>
                <a:cs typeface="+mn-lt"/>
              </a:rPr>
              <a:t>: </a:t>
            </a:r>
            <a:r>
              <a:rPr lang="de-DE" sz="3200" b="1" err="1">
                <a:solidFill>
                  <a:schemeClr val="bg1"/>
                </a:solidFill>
                <a:latin typeface="Lato"/>
                <a:ea typeface="+mn-lt"/>
                <a:cs typeface="+mn-lt"/>
              </a:rPr>
              <a:t>timeline</a:t>
            </a:r>
            <a:endParaRPr lang="de-DE" sz="3200" b="1">
              <a:solidFill>
                <a:schemeClr val="bg1"/>
              </a:solidFill>
              <a:latin typeface="Lato"/>
              <a:ea typeface="+mn-lt"/>
              <a:cs typeface="+mn-lt"/>
            </a:endParaRPr>
          </a:p>
        </p:txBody>
      </p:sp>
      <p:sp>
        <p:nvSpPr>
          <p:cNvPr id="13" name="Rectangle 12">
            <a:extLst>
              <a:ext uri="{FF2B5EF4-FFF2-40B4-BE49-F238E27FC236}">
                <a16:creationId xmlns:a16="http://schemas.microsoft.com/office/drawing/2014/main" id="{685AEEF2-CA12-D406-BEC6-C5A5EDC1FDDC}"/>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4" name="Group 13">
            <a:extLst>
              <a:ext uri="{FF2B5EF4-FFF2-40B4-BE49-F238E27FC236}">
                <a16:creationId xmlns:a16="http://schemas.microsoft.com/office/drawing/2014/main" id="{60A0F368-FC4D-50D1-99A2-D2BD4535964C}"/>
              </a:ext>
            </a:extLst>
          </p:cNvPr>
          <p:cNvGrpSpPr/>
          <p:nvPr/>
        </p:nvGrpSpPr>
        <p:grpSpPr>
          <a:xfrm>
            <a:off x="9938654" y="6352565"/>
            <a:ext cx="2141003" cy="464738"/>
            <a:chOff x="266045" y="6130130"/>
            <a:chExt cx="2431435" cy="525217"/>
          </a:xfrm>
        </p:grpSpPr>
        <p:pic>
          <p:nvPicPr>
            <p:cNvPr id="19" name="Picture 18">
              <a:extLst>
                <a:ext uri="{FF2B5EF4-FFF2-40B4-BE49-F238E27FC236}">
                  <a16:creationId xmlns:a16="http://schemas.microsoft.com/office/drawing/2014/main" id="{B9581F8B-CDA7-D7EA-191C-738BEA6BBD82}"/>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0" name="TextBox 19">
              <a:extLst>
                <a:ext uri="{FF2B5EF4-FFF2-40B4-BE49-F238E27FC236}">
                  <a16:creationId xmlns:a16="http://schemas.microsoft.com/office/drawing/2014/main" id="{109CBA1E-BA00-1713-BC61-98AEF5821288}"/>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5" name="AutoShape 4" descr="Timeline of Major Multilateral Environmental Agreements Catalyzed by... |  Download Scientific Diagram">
            <a:extLst>
              <a:ext uri="{FF2B5EF4-FFF2-40B4-BE49-F238E27FC236}">
                <a16:creationId xmlns:a16="http://schemas.microsoft.com/office/drawing/2014/main" id="{C4E3EFD1-46A4-40BF-9A35-495E3CF7541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grpSp>
        <p:nvGrpSpPr>
          <p:cNvPr id="12" name="Group 7">
            <a:extLst>
              <a:ext uri="{FF2B5EF4-FFF2-40B4-BE49-F238E27FC236}">
                <a16:creationId xmlns:a16="http://schemas.microsoft.com/office/drawing/2014/main" id="{1F8A2CCA-31A6-410F-A20F-C6187FB6CA37}"/>
              </a:ext>
            </a:extLst>
          </p:cNvPr>
          <p:cNvGrpSpPr/>
          <p:nvPr/>
        </p:nvGrpSpPr>
        <p:grpSpPr>
          <a:xfrm>
            <a:off x="171467" y="1042199"/>
            <a:ext cx="11781587" cy="4773600"/>
            <a:chOff x="171467" y="1042199"/>
            <a:chExt cx="11781587" cy="4773600"/>
          </a:xfrm>
        </p:grpSpPr>
        <p:pic>
          <p:nvPicPr>
            <p:cNvPr id="16" name="Picture 4" descr="A screenshot of a cell phone&#10;&#10;Description automatically generated">
              <a:extLst>
                <a:ext uri="{FF2B5EF4-FFF2-40B4-BE49-F238E27FC236}">
                  <a16:creationId xmlns:a16="http://schemas.microsoft.com/office/drawing/2014/main" id="{7E2B7852-ADCC-40BB-84AA-680C7F2C84B7}"/>
                </a:ext>
              </a:extLst>
            </p:cNvPr>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71467" y="1426032"/>
              <a:ext cx="5907153" cy="4191129"/>
            </a:xfrm>
            <a:prstGeom prst="rect">
              <a:avLst/>
            </a:prstGeom>
          </p:spPr>
        </p:pic>
        <p:pic>
          <p:nvPicPr>
            <p:cNvPr id="21" name="Picture 6" descr="A picture containing screenshot&#10;&#10;Description automatically generated">
              <a:extLst>
                <a:ext uri="{FF2B5EF4-FFF2-40B4-BE49-F238E27FC236}">
                  <a16:creationId xmlns:a16="http://schemas.microsoft.com/office/drawing/2014/main" id="{32908DDE-FAB3-4CF0-9C85-52027BC742CF}"/>
                </a:ext>
              </a:extLst>
            </p:cNvPr>
            <p:cNvPicPr>
              <a:picLocks noChangeAspect="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6078620" y="1042199"/>
              <a:ext cx="5874434" cy="4773600"/>
            </a:xfrm>
            <a:prstGeom prst="rect">
              <a:avLst/>
            </a:prstGeom>
          </p:spPr>
        </p:pic>
      </p:grpSp>
      <p:sp>
        <p:nvSpPr>
          <p:cNvPr id="4" name="ZoneTexte 7">
            <a:extLst>
              <a:ext uri="{FF2B5EF4-FFF2-40B4-BE49-F238E27FC236}">
                <a16:creationId xmlns:a16="http://schemas.microsoft.com/office/drawing/2014/main" id="{12C36907-F8D7-0E93-5D43-8AB7C237B681}"/>
              </a:ext>
            </a:extLst>
          </p:cNvPr>
          <p:cNvSpPr txBox="1"/>
          <p:nvPr/>
        </p:nvSpPr>
        <p:spPr>
          <a:xfrm>
            <a:off x="9989625" y="5865535"/>
            <a:ext cx="2556739"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i="1" dirty="0">
                <a:latin typeface="Lato"/>
                <a:ea typeface="Lato"/>
                <a:cs typeface="Lato"/>
              </a:rPr>
              <a:t>Source: </a:t>
            </a:r>
            <a:r>
              <a:rPr lang="en-US" sz="1400" i="1" dirty="0" err="1">
                <a:latin typeface="Lato"/>
                <a:ea typeface="Lato"/>
                <a:cs typeface="Lato"/>
                <a:hlinkClick r:id="rId7"/>
              </a:rPr>
              <a:t>Faivre</a:t>
            </a:r>
            <a:r>
              <a:rPr lang="en-US" sz="1400" i="1" dirty="0">
                <a:latin typeface="Lato"/>
                <a:ea typeface="Lato"/>
                <a:cs typeface="Lato"/>
                <a:hlinkClick r:id="rId7"/>
              </a:rPr>
              <a:t> et al. (2017)</a:t>
            </a:r>
            <a:endParaRPr lang="en-US" sz="1400" i="1" dirty="0">
              <a:latin typeface="Lato"/>
              <a:ea typeface="Lato"/>
              <a:cs typeface="Lato"/>
            </a:endParaRPr>
          </a:p>
        </p:txBody>
      </p:sp>
      <p:sp>
        <p:nvSpPr>
          <p:cNvPr id="8" name="TextBox 7">
            <a:extLst>
              <a:ext uri="{FF2B5EF4-FFF2-40B4-BE49-F238E27FC236}">
                <a16:creationId xmlns:a16="http://schemas.microsoft.com/office/drawing/2014/main" id="{965E09BD-F554-DC58-D523-29D1A0209181}"/>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11</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615211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80CA6875-34FB-4CBE-B2E7-B4AD915167BC}"/>
              </a:ext>
            </a:extLst>
          </p:cNvPr>
          <p:cNvSpPr txBox="1"/>
          <p:nvPr/>
        </p:nvSpPr>
        <p:spPr>
          <a:xfrm>
            <a:off x="231358" y="277792"/>
            <a:ext cx="3679634" cy="523220"/>
          </a:xfrm>
          <a:prstGeom prst="rect">
            <a:avLst/>
          </a:prstGeom>
          <a:noFill/>
        </p:spPr>
        <p:txBody>
          <a:bodyPr wrap="square" rtlCol="0">
            <a:spAutoFit/>
          </a:bodyPr>
          <a:lstStyle/>
          <a:p>
            <a:r>
              <a:rPr lang="de-DE" sz="2800" b="1">
                <a:solidFill>
                  <a:schemeClr val="tx1">
                    <a:lumMod val="85000"/>
                    <a:lumOff val="15000"/>
                  </a:schemeClr>
                </a:solidFill>
                <a:latin typeface="Fira Sans Medium" panose="020B0603050000020004" pitchFamily="34" charset="0"/>
              </a:rPr>
              <a:t>Setting the Scene</a:t>
            </a:r>
            <a:endParaRPr lang="en-DE" sz="2800" b="1">
              <a:solidFill>
                <a:schemeClr val="tx1">
                  <a:lumMod val="85000"/>
                  <a:lumOff val="15000"/>
                </a:schemeClr>
              </a:solidFill>
              <a:latin typeface="Fira Sans Medium" panose="020B0603050000020004" pitchFamily="34" charset="0"/>
            </a:endParaRPr>
          </a:p>
        </p:txBody>
      </p:sp>
      <p:sp>
        <p:nvSpPr>
          <p:cNvPr id="15" name="Rectangle 14">
            <a:extLst>
              <a:ext uri="{FF2B5EF4-FFF2-40B4-BE49-F238E27FC236}">
                <a16:creationId xmlns:a16="http://schemas.microsoft.com/office/drawing/2014/main" id="{C3682985-EE34-4993-AD57-E161E63F3F98}"/>
              </a:ext>
            </a:extLst>
          </p:cNvPr>
          <p:cNvSpPr/>
          <p:nvPr/>
        </p:nvSpPr>
        <p:spPr>
          <a:xfrm>
            <a:off x="9584135" y="5970184"/>
            <a:ext cx="3318730" cy="307777"/>
          </a:xfrm>
          <a:prstGeom prst="rect">
            <a:avLst/>
          </a:prstGeom>
        </p:spPr>
        <p:txBody>
          <a:bodyPr wrap="square" lIns="91440" tIns="45720" rIns="91440" bIns="45720" anchor="t">
            <a:spAutoFit/>
          </a:bodyPr>
          <a:lstStyle/>
          <a:p>
            <a:r>
              <a:rPr lang="de-DE" sz="1400" i="1" dirty="0">
                <a:latin typeface="Fira Sans"/>
              </a:rPr>
              <a:t>Source: </a:t>
            </a:r>
            <a:r>
              <a:rPr lang="de-DE" sz="1400" i="1" dirty="0">
                <a:latin typeface="Fira Sans"/>
                <a:hlinkClick r:id="rId3"/>
              </a:rPr>
              <a:t>Ruangpan et al., 2020</a:t>
            </a:r>
            <a:endParaRPr lang="en-US" sz="1400" i="1" dirty="0">
              <a:latin typeface="Fira Sans"/>
            </a:endParaRPr>
          </a:p>
        </p:txBody>
      </p:sp>
      <p:grpSp>
        <p:nvGrpSpPr>
          <p:cNvPr id="2" name="Group 1">
            <a:extLst>
              <a:ext uri="{FF2B5EF4-FFF2-40B4-BE49-F238E27FC236}">
                <a16:creationId xmlns:a16="http://schemas.microsoft.com/office/drawing/2014/main" id="{AB2C2469-CA33-45EC-B696-C83F5C568D48}"/>
              </a:ext>
            </a:extLst>
          </p:cNvPr>
          <p:cNvGrpSpPr/>
          <p:nvPr/>
        </p:nvGrpSpPr>
        <p:grpSpPr>
          <a:xfrm>
            <a:off x="1854242" y="1713073"/>
            <a:ext cx="8699396" cy="4480049"/>
            <a:chOff x="1728744" y="2662481"/>
            <a:chExt cx="6794396" cy="4053688"/>
          </a:xfrm>
        </p:grpSpPr>
        <p:sp>
          <p:nvSpPr>
            <p:cNvPr id="12" name="Rectangle 11">
              <a:extLst>
                <a:ext uri="{FF2B5EF4-FFF2-40B4-BE49-F238E27FC236}">
                  <a16:creationId xmlns:a16="http://schemas.microsoft.com/office/drawing/2014/main" id="{7451858D-F97C-4419-98D1-F2463C020A77}"/>
                </a:ext>
              </a:extLst>
            </p:cNvPr>
            <p:cNvSpPr/>
            <p:nvPr/>
          </p:nvSpPr>
          <p:spPr>
            <a:xfrm>
              <a:off x="3260993" y="3525397"/>
              <a:ext cx="859315" cy="22033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DE"/>
            </a:p>
          </p:txBody>
        </p:sp>
        <p:sp>
          <p:nvSpPr>
            <p:cNvPr id="19" name="Rectangle 18">
              <a:extLst>
                <a:ext uri="{FF2B5EF4-FFF2-40B4-BE49-F238E27FC236}">
                  <a16:creationId xmlns:a16="http://schemas.microsoft.com/office/drawing/2014/main" id="{B721E150-0382-40B1-9622-9A4900231DA4}"/>
                </a:ext>
              </a:extLst>
            </p:cNvPr>
            <p:cNvSpPr/>
            <p:nvPr/>
          </p:nvSpPr>
          <p:spPr>
            <a:xfrm>
              <a:off x="2159306" y="2880223"/>
              <a:ext cx="6200667" cy="34081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DE"/>
            </a:p>
          </p:txBody>
        </p:sp>
        <p:pic>
          <p:nvPicPr>
            <p:cNvPr id="17" name="Picture 16" descr="A picture containing text, map&#10;&#10;Description automatically generated">
              <a:extLst>
                <a:ext uri="{FF2B5EF4-FFF2-40B4-BE49-F238E27FC236}">
                  <a16:creationId xmlns:a16="http://schemas.microsoft.com/office/drawing/2014/main" id="{D3B00D29-130F-48C3-B491-893332E6E139}"/>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a:ext>
              </a:extLst>
            </a:blip>
            <a:srcRect t="2650" r="488"/>
            <a:stretch/>
          </p:blipFill>
          <p:spPr>
            <a:xfrm>
              <a:off x="1728744" y="2662481"/>
              <a:ext cx="6794396" cy="4053688"/>
            </a:xfrm>
            <a:prstGeom prst="rect">
              <a:avLst/>
            </a:prstGeom>
          </p:spPr>
        </p:pic>
      </p:grpSp>
      <p:sp>
        <p:nvSpPr>
          <p:cNvPr id="6" name="Rectangle 5">
            <a:extLst>
              <a:ext uri="{FF2B5EF4-FFF2-40B4-BE49-F238E27FC236}">
                <a16:creationId xmlns:a16="http://schemas.microsoft.com/office/drawing/2014/main" id="{622EE6DD-0815-87D1-9E61-7D89BDE88C98}"/>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0" name="Rectangle 9">
            <a:extLst>
              <a:ext uri="{FF2B5EF4-FFF2-40B4-BE49-F238E27FC236}">
                <a16:creationId xmlns:a16="http://schemas.microsoft.com/office/drawing/2014/main" id="{FBC67C5F-485D-4819-A1CF-72AF4E37FB2B}"/>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6" name="Picture 15" descr="Logo&#10;&#10;Description automatically generated">
            <a:extLst>
              <a:ext uri="{FF2B5EF4-FFF2-40B4-BE49-F238E27FC236}">
                <a16:creationId xmlns:a16="http://schemas.microsoft.com/office/drawing/2014/main" id="{6B9A3337-62AF-0584-D534-1AE44BF67393}"/>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23" name="Group 22">
            <a:extLst>
              <a:ext uri="{FF2B5EF4-FFF2-40B4-BE49-F238E27FC236}">
                <a16:creationId xmlns:a16="http://schemas.microsoft.com/office/drawing/2014/main" id="{35E2ABA6-C257-E4EA-36C2-E6C4C5AFA44F}"/>
              </a:ext>
            </a:extLst>
          </p:cNvPr>
          <p:cNvGrpSpPr/>
          <p:nvPr/>
        </p:nvGrpSpPr>
        <p:grpSpPr>
          <a:xfrm>
            <a:off x="9938654" y="6352565"/>
            <a:ext cx="2141003" cy="464738"/>
            <a:chOff x="266045" y="6130130"/>
            <a:chExt cx="2431435" cy="525217"/>
          </a:xfrm>
        </p:grpSpPr>
        <p:pic>
          <p:nvPicPr>
            <p:cNvPr id="21" name="Picture 20">
              <a:extLst>
                <a:ext uri="{FF2B5EF4-FFF2-40B4-BE49-F238E27FC236}">
                  <a16:creationId xmlns:a16="http://schemas.microsoft.com/office/drawing/2014/main" id="{E2720DB9-4826-3005-67EE-D4A0233F279E}"/>
                </a:ext>
              </a:extLst>
            </p:cNvPr>
            <p:cNvPicPr/>
            <p:nvPr/>
          </p:nvPicPr>
          <p:blipFill>
            <a:blip r:embed="rId6"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2" name="TextBox 21">
              <a:extLst>
                <a:ext uri="{FF2B5EF4-FFF2-40B4-BE49-F238E27FC236}">
                  <a16:creationId xmlns:a16="http://schemas.microsoft.com/office/drawing/2014/main" id="{4CC3CECB-4F98-F6B8-0486-2BF51B839818}"/>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63DD29F2-2DE1-2AD4-1BC6-94B0679B318D}"/>
              </a:ext>
            </a:extLst>
          </p:cNvPr>
          <p:cNvSpPr txBox="1"/>
          <p:nvPr/>
        </p:nvSpPr>
        <p:spPr>
          <a:xfrm>
            <a:off x="82667" y="194396"/>
            <a:ext cx="11363419" cy="1077218"/>
          </a:xfrm>
          <a:prstGeom prst="rect">
            <a:avLst/>
          </a:prstGeom>
          <a:noFill/>
        </p:spPr>
        <p:txBody>
          <a:bodyPr wrap="square" lIns="91440" tIns="45720" rIns="91440" bIns="45720" rtlCol="0" anchor="t">
            <a:spAutoFit/>
          </a:bodyPr>
          <a:lstStyle/>
          <a:p>
            <a:r>
              <a:rPr lang="de-DE" sz="3200" b="1">
                <a:solidFill>
                  <a:schemeClr val="bg1"/>
                </a:solidFill>
                <a:ea typeface="+mn-lt"/>
                <a:cs typeface="+mn-lt"/>
              </a:rPr>
              <a:t>Nature-</a:t>
            </a:r>
            <a:r>
              <a:rPr lang="de-DE" sz="3200" b="1" err="1">
                <a:solidFill>
                  <a:schemeClr val="bg1"/>
                </a:solidFill>
                <a:ea typeface="+mn-lt"/>
                <a:cs typeface="+mn-lt"/>
              </a:rPr>
              <a:t>based</a:t>
            </a:r>
            <a:r>
              <a:rPr lang="de-DE" sz="3200" b="1">
                <a:solidFill>
                  <a:schemeClr val="bg1"/>
                </a:solidFill>
                <a:ea typeface="+mn-lt"/>
                <a:cs typeface="+mn-lt"/>
              </a:rPr>
              <a:t> Solutions </a:t>
            </a:r>
            <a:r>
              <a:rPr lang="de-DE" sz="3200" b="1" err="1">
                <a:solidFill>
                  <a:schemeClr val="bg1"/>
                </a:solidFill>
                <a:ea typeface="+mn-lt"/>
                <a:cs typeface="+mn-lt"/>
              </a:rPr>
              <a:t>concepts</a:t>
            </a:r>
            <a:r>
              <a:rPr lang="de-DE" sz="3200" b="1">
                <a:solidFill>
                  <a:schemeClr val="bg1"/>
                </a:solidFill>
                <a:ea typeface="+mn-lt"/>
                <a:cs typeface="+mn-lt"/>
              </a:rPr>
              <a:t>: </a:t>
            </a:r>
            <a:r>
              <a:rPr lang="de-DE" sz="3200" b="1" err="1">
                <a:solidFill>
                  <a:schemeClr val="bg1"/>
                </a:solidFill>
                <a:ea typeface="+mn-lt"/>
                <a:cs typeface="+mn-lt"/>
              </a:rPr>
              <a:t>timeline</a:t>
            </a:r>
            <a:endParaRPr lang="en-GB" sz="3200" err="1">
              <a:solidFill>
                <a:schemeClr val="bg1"/>
              </a:solidFill>
              <a:ea typeface="+mn-lt"/>
              <a:cs typeface="+mn-lt"/>
            </a:endParaRPr>
          </a:p>
          <a:p>
            <a:endParaRPr lang="en-GB" sz="3200" b="1">
              <a:solidFill>
                <a:schemeClr val="bg1"/>
              </a:solidFill>
              <a:latin typeface="Lato"/>
              <a:ea typeface="Lato"/>
              <a:cs typeface="Lato"/>
            </a:endParaRPr>
          </a:p>
        </p:txBody>
      </p:sp>
      <p:sp>
        <p:nvSpPr>
          <p:cNvPr id="27" name="TextBox 26">
            <a:extLst>
              <a:ext uri="{FF2B5EF4-FFF2-40B4-BE49-F238E27FC236}">
                <a16:creationId xmlns:a16="http://schemas.microsoft.com/office/drawing/2014/main" id="{93BC5580-75C3-85D3-4CE3-5A9E40EC4D1A}"/>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12</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 name="TextBox 2">
            <a:extLst>
              <a:ext uri="{FF2B5EF4-FFF2-40B4-BE49-F238E27FC236}">
                <a16:creationId xmlns:a16="http://schemas.microsoft.com/office/drawing/2014/main" id="{3C36BEA4-50D2-98E9-F110-F268F0E126F2}"/>
              </a:ext>
            </a:extLst>
          </p:cNvPr>
          <p:cNvSpPr txBox="1"/>
          <p:nvPr/>
        </p:nvSpPr>
        <p:spPr>
          <a:xfrm>
            <a:off x="2635248" y="1150936"/>
            <a:ext cx="7135813"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600" b="1" dirty="0">
                <a:latin typeface="Lato"/>
                <a:ea typeface="Lato"/>
                <a:cs typeface="Lato"/>
              </a:rPr>
              <a:t>Number and trends of published articles on </a:t>
            </a:r>
            <a:r>
              <a:rPr lang="en-US" sz="1600" b="1" dirty="0" err="1">
                <a:latin typeface="Lato"/>
                <a:ea typeface="Lato"/>
                <a:cs typeface="Lato"/>
              </a:rPr>
              <a:t>NbS</a:t>
            </a:r>
            <a:r>
              <a:rPr lang="en-US" sz="1600" b="1" dirty="0">
                <a:latin typeface="Lato"/>
                <a:ea typeface="Lato"/>
                <a:cs typeface="Lato"/>
              </a:rPr>
              <a:t> for hydro-meteorological risk reduction and their sister terms</a:t>
            </a:r>
            <a:endParaRPr lang="de-DE" sz="1600" b="1" dirty="0">
              <a:latin typeface="Lato"/>
              <a:ea typeface="Lato"/>
              <a:cs typeface="Lato"/>
            </a:endParaRPr>
          </a:p>
        </p:txBody>
      </p:sp>
    </p:spTree>
    <p:extLst>
      <p:ext uri="{BB962C8B-B14F-4D97-AF65-F5344CB8AC3E}">
        <p14:creationId xmlns:p14="http://schemas.microsoft.com/office/powerpoint/2010/main" val="28512108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Rectangle 78">
            <a:extLst>
              <a:ext uri="{FF2B5EF4-FFF2-40B4-BE49-F238E27FC236}">
                <a16:creationId xmlns:a16="http://schemas.microsoft.com/office/drawing/2014/main" id="{CB843355-67E6-40E2-B180-D28D09AC3475}"/>
              </a:ext>
            </a:extLst>
          </p:cNvPr>
          <p:cNvSpPr/>
          <p:nvPr/>
        </p:nvSpPr>
        <p:spPr>
          <a:xfrm>
            <a:off x="-34759" y="2"/>
            <a:ext cx="12226759" cy="6857998"/>
          </a:xfrm>
          <a:prstGeom prst="rect">
            <a:avLst/>
          </a:prstGeom>
          <a:gradFill flip="none" rotWithShape="1">
            <a:gsLst>
              <a:gs pos="0">
                <a:srgbClr val="B0CDD6">
                  <a:tint val="66000"/>
                  <a:satMod val="160000"/>
                </a:srgbClr>
              </a:gs>
              <a:gs pos="100000">
                <a:srgbClr val="FFFF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a:latin typeface="Lato"/>
              <a:ea typeface="Lato"/>
              <a:cs typeface="Lato"/>
            </a:endParaRPr>
          </a:p>
        </p:txBody>
      </p:sp>
      <p:sp>
        <p:nvSpPr>
          <p:cNvPr id="8" name="Rectangle 7">
            <a:extLst>
              <a:ext uri="{FF2B5EF4-FFF2-40B4-BE49-F238E27FC236}">
                <a16:creationId xmlns:a16="http://schemas.microsoft.com/office/drawing/2014/main" id="{8CFAEDA3-5353-47B3-8EEE-222793D67B0D}"/>
              </a:ext>
            </a:extLst>
          </p:cNvPr>
          <p:cNvSpPr/>
          <p:nvPr/>
        </p:nvSpPr>
        <p:spPr>
          <a:xfrm>
            <a:off x="1415830" y="2682403"/>
            <a:ext cx="2865175" cy="307777"/>
          </a:xfrm>
          <a:prstGeom prst="rect">
            <a:avLst/>
          </a:prstGeom>
        </p:spPr>
        <p:txBody>
          <a:bodyPr wrap="square" lIns="91440" tIns="45720" rIns="91440" bIns="45720" anchor="t">
            <a:spAutoFit/>
          </a:bodyPr>
          <a:lstStyle/>
          <a:p>
            <a:r>
              <a:rPr lang="de-DE" sz="1400">
                <a:solidFill>
                  <a:srgbClr val="FF8400"/>
                </a:solidFill>
                <a:latin typeface="Lato"/>
                <a:ea typeface="Lato"/>
                <a:cs typeface="Lato"/>
              </a:rPr>
              <a:t>Priorities for Action 1-3</a:t>
            </a:r>
            <a:endParaRPr lang="en-DE" sz="1400">
              <a:solidFill>
                <a:srgbClr val="FF8400"/>
              </a:solidFill>
              <a:latin typeface="Lato"/>
              <a:ea typeface="Lato"/>
              <a:cs typeface="Lato"/>
            </a:endParaRPr>
          </a:p>
        </p:txBody>
      </p:sp>
      <p:sp>
        <p:nvSpPr>
          <p:cNvPr id="43" name="Rectangle 42">
            <a:extLst>
              <a:ext uri="{FF2B5EF4-FFF2-40B4-BE49-F238E27FC236}">
                <a16:creationId xmlns:a16="http://schemas.microsoft.com/office/drawing/2014/main" id="{E0856E12-C300-40AC-B56B-DB63FBF50114}"/>
              </a:ext>
            </a:extLst>
          </p:cNvPr>
          <p:cNvSpPr/>
          <p:nvPr/>
        </p:nvSpPr>
        <p:spPr>
          <a:xfrm>
            <a:off x="1268104" y="5640770"/>
            <a:ext cx="3164720" cy="523220"/>
          </a:xfrm>
          <a:prstGeom prst="rect">
            <a:avLst/>
          </a:prstGeom>
        </p:spPr>
        <p:txBody>
          <a:bodyPr wrap="square" lIns="91440" tIns="45720" rIns="91440" bIns="45720" anchor="t">
            <a:spAutoFit/>
          </a:bodyPr>
          <a:lstStyle/>
          <a:p>
            <a:r>
              <a:rPr lang="en-GB" sz="1400">
                <a:solidFill>
                  <a:srgbClr val="FF8400"/>
                </a:solidFill>
                <a:latin typeface="Lato"/>
                <a:ea typeface="Lato"/>
                <a:cs typeface="Lato"/>
              </a:rPr>
              <a:t>SDG Targets 2.4, 6.5, 6.6, 11.4, </a:t>
            </a:r>
          </a:p>
          <a:p>
            <a:r>
              <a:rPr lang="en-GB" sz="1400">
                <a:solidFill>
                  <a:srgbClr val="FF8400"/>
                </a:solidFill>
                <a:latin typeface="Lato"/>
                <a:ea typeface="Lato"/>
                <a:cs typeface="Lato"/>
              </a:rPr>
              <a:t>11a, 13.1, 13.2, 13.3, 14.2, 15.1, 15.3 </a:t>
            </a:r>
          </a:p>
        </p:txBody>
      </p:sp>
      <p:sp>
        <p:nvSpPr>
          <p:cNvPr id="44" name="Rectangle 43">
            <a:extLst>
              <a:ext uri="{FF2B5EF4-FFF2-40B4-BE49-F238E27FC236}">
                <a16:creationId xmlns:a16="http://schemas.microsoft.com/office/drawing/2014/main" id="{51943450-D810-499E-8945-88B26A597008}"/>
              </a:ext>
            </a:extLst>
          </p:cNvPr>
          <p:cNvSpPr/>
          <p:nvPr/>
        </p:nvSpPr>
        <p:spPr>
          <a:xfrm>
            <a:off x="8746899" y="3068468"/>
            <a:ext cx="2865176" cy="523220"/>
          </a:xfrm>
          <a:prstGeom prst="rect">
            <a:avLst/>
          </a:prstGeom>
        </p:spPr>
        <p:txBody>
          <a:bodyPr wrap="square" lIns="91440" tIns="45720" rIns="91440" bIns="45720" anchor="t">
            <a:spAutoFit/>
          </a:bodyPr>
          <a:lstStyle/>
          <a:p>
            <a:r>
              <a:rPr lang="de-DE" sz="1400">
                <a:solidFill>
                  <a:srgbClr val="FF8400"/>
                </a:solidFill>
                <a:latin typeface="Lato"/>
                <a:ea typeface="Lato"/>
                <a:cs typeface="Lato"/>
              </a:rPr>
              <a:t>Preservation of ecosystems for adaptation</a:t>
            </a:r>
            <a:endParaRPr lang="en-DE" sz="1400">
              <a:solidFill>
                <a:srgbClr val="FF8400"/>
              </a:solidFill>
              <a:latin typeface="Lato"/>
              <a:ea typeface="Lato"/>
              <a:cs typeface="Lato"/>
            </a:endParaRPr>
          </a:p>
        </p:txBody>
      </p:sp>
      <p:sp>
        <p:nvSpPr>
          <p:cNvPr id="45" name="Rectangle 44">
            <a:extLst>
              <a:ext uri="{FF2B5EF4-FFF2-40B4-BE49-F238E27FC236}">
                <a16:creationId xmlns:a16="http://schemas.microsoft.com/office/drawing/2014/main" id="{2E58F2D6-3156-4BE7-AE38-19604FDDFDAA}"/>
              </a:ext>
            </a:extLst>
          </p:cNvPr>
          <p:cNvSpPr/>
          <p:nvPr/>
        </p:nvSpPr>
        <p:spPr>
          <a:xfrm>
            <a:off x="7919810" y="5625511"/>
            <a:ext cx="2865176" cy="523220"/>
          </a:xfrm>
          <a:prstGeom prst="rect">
            <a:avLst/>
          </a:prstGeom>
        </p:spPr>
        <p:txBody>
          <a:bodyPr wrap="square" lIns="91440" tIns="45720" rIns="91440" bIns="45720" anchor="t">
            <a:spAutoFit/>
          </a:bodyPr>
          <a:lstStyle/>
          <a:p>
            <a:r>
              <a:rPr lang="de-DE" sz="1400">
                <a:solidFill>
                  <a:srgbClr val="FF8400"/>
                </a:solidFill>
                <a:latin typeface="Lato"/>
                <a:ea typeface="Lato"/>
                <a:cs typeface="Lato"/>
              </a:rPr>
              <a:t>Aichi Target 15, CBD COP 12 Decision, Ramsar Decision XII/13</a:t>
            </a:r>
            <a:endParaRPr lang="en-DE" sz="1400">
              <a:solidFill>
                <a:srgbClr val="FF8400"/>
              </a:solidFill>
              <a:latin typeface="Lato"/>
              <a:ea typeface="Lato"/>
              <a:cs typeface="Lato"/>
            </a:endParaRPr>
          </a:p>
        </p:txBody>
      </p:sp>
      <p:pic>
        <p:nvPicPr>
          <p:cNvPr id="51" name="Picture 50" descr="A drawing of a person&#10;&#10;Description automatically generated">
            <a:extLst>
              <a:ext uri="{FF2B5EF4-FFF2-40B4-BE49-F238E27FC236}">
                <a16:creationId xmlns:a16="http://schemas.microsoft.com/office/drawing/2014/main" id="{0CFCFA68-B4D3-4652-A78F-C4802AA22C72}"/>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682562" y="1021304"/>
            <a:ext cx="1838954" cy="828000"/>
          </a:xfrm>
          <a:prstGeom prst="rect">
            <a:avLst/>
          </a:prstGeom>
          <a:ln>
            <a:solidFill>
              <a:srgbClr val="CBE4ED"/>
            </a:solidFill>
          </a:ln>
        </p:spPr>
      </p:pic>
      <p:pic>
        <p:nvPicPr>
          <p:cNvPr id="53" name="Picture 52" descr="A close up of a sign&#10;&#10;Description automatically generated">
            <a:extLst>
              <a:ext uri="{FF2B5EF4-FFF2-40B4-BE49-F238E27FC236}">
                <a16:creationId xmlns:a16="http://schemas.microsoft.com/office/drawing/2014/main" id="{E083ED03-DFBF-4B26-B34A-E6A29A65A1DE}"/>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405589" y="3664530"/>
            <a:ext cx="720000" cy="734771"/>
          </a:xfrm>
          <a:prstGeom prst="rect">
            <a:avLst/>
          </a:prstGeom>
        </p:spPr>
      </p:pic>
      <p:pic>
        <p:nvPicPr>
          <p:cNvPr id="54" name="Picture 53" descr="A picture containing drawing&#10;&#10;Description automatically generated">
            <a:extLst>
              <a:ext uri="{FF2B5EF4-FFF2-40B4-BE49-F238E27FC236}">
                <a16:creationId xmlns:a16="http://schemas.microsoft.com/office/drawing/2014/main" id="{55A0FC58-5C07-47E6-BF41-E9C23F4FA7B0}"/>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27397" y="4523201"/>
            <a:ext cx="734546" cy="720000"/>
          </a:xfrm>
          <a:prstGeom prst="rect">
            <a:avLst/>
          </a:prstGeom>
        </p:spPr>
      </p:pic>
      <p:pic>
        <p:nvPicPr>
          <p:cNvPr id="55" name="Picture 54" descr="A drawing of a person&#10;&#10;Description automatically generated">
            <a:extLst>
              <a:ext uri="{FF2B5EF4-FFF2-40B4-BE49-F238E27FC236}">
                <a16:creationId xmlns:a16="http://schemas.microsoft.com/office/drawing/2014/main" id="{01382D68-6E72-4C4E-B8CB-1C6144ED9C85}"/>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05765" y="5353827"/>
            <a:ext cx="738461" cy="720000"/>
          </a:xfrm>
          <a:prstGeom prst="rect">
            <a:avLst/>
          </a:prstGeom>
        </p:spPr>
      </p:pic>
      <p:pic>
        <p:nvPicPr>
          <p:cNvPr id="57" name="Picture 56" descr="A picture containing drawing&#10;&#10;Description automatically generated">
            <a:extLst>
              <a:ext uri="{FF2B5EF4-FFF2-40B4-BE49-F238E27FC236}">
                <a16:creationId xmlns:a16="http://schemas.microsoft.com/office/drawing/2014/main" id="{5F485915-E610-43F6-AC05-1A5D56214636}"/>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37383" y="3669951"/>
            <a:ext cx="731020" cy="720000"/>
          </a:xfrm>
          <a:prstGeom prst="rect">
            <a:avLst/>
          </a:prstGeom>
        </p:spPr>
      </p:pic>
      <p:sp>
        <p:nvSpPr>
          <p:cNvPr id="36" name="Rectangle: Rounded Corners 35">
            <a:extLst>
              <a:ext uri="{FF2B5EF4-FFF2-40B4-BE49-F238E27FC236}">
                <a16:creationId xmlns:a16="http://schemas.microsoft.com/office/drawing/2014/main" id="{B5C5FBE5-BFE5-4E17-91F6-D039BE61F79C}"/>
              </a:ext>
            </a:extLst>
          </p:cNvPr>
          <p:cNvSpPr/>
          <p:nvPr/>
        </p:nvSpPr>
        <p:spPr>
          <a:xfrm>
            <a:off x="1270061" y="4520576"/>
            <a:ext cx="2657172" cy="1070815"/>
          </a:xfrm>
          <a:prstGeom prst="roundRect">
            <a:avLst/>
          </a:prstGeom>
          <a:solidFill>
            <a:srgbClr val="005696">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DE"/>
          </a:p>
        </p:txBody>
      </p:sp>
      <p:sp>
        <p:nvSpPr>
          <p:cNvPr id="38" name="TextBox 37">
            <a:extLst>
              <a:ext uri="{FF2B5EF4-FFF2-40B4-BE49-F238E27FC236}">
                <a16:creationId xmlns:a16="http://schemas.microsoft.com/office/drawing/2014/main" id="{D8F1BDB0-71ED-4CC3-8955-E913633A88D8}"/>
              </a:ext>
            </a:extLst>
          </p:cNvPr>
          <p:cNvSpPr txBox="1"/>
          <p:nvPr/>
        </p:nvSpPr>
        <p:spPr>
          <a:xfrm>
            <a:off x="1317209" y="4723923"/>
            <a:ext cx="2568423" cy="769441"/>
          </a:xfrm>
          <a:prstGeom prst="rect">
            <a:avLst/>
          </a:prstGeom>
          <a:noFill/>
        </p:spPr>
        <p:txBody>
          <a:bodyPr wrap="square" lIns="91440" tIns="45720" rIns="91440" bIns="45720" rtlCol="0" anchor="t">
            <a:spAutoFit/>
          </a:bodyPr>
          <a:lstStyle/>
          <a:p>
            <a:pPr algn="ctr"/>
            <a:r>
              <a:rPr lang="de-DE" sz="1600" b="1">
                <a:solidFill>
                  <a:schemeClr val="bg1"/>
                </a:solidFill>
                <a:latin typeface="Lato"/>
                <a:ea typeface="Lato"/>
                <a:cs typeface="Lato"/>
              </a:rPr>
              <a:t>Sustainable Development</a:t>
            </a:r>
          </a:p>
          <a:p>
            <a:pPr algn="ctr"/>
            <a:r>
              <a:rPr lang="de-DE" sz="1400">
                <a:solidFill>
                  <a:schemeClr val="bg1"/>
                </a:solidFill>
                <a:latin typeface="Lato"/>
                <a:ea typeface="Lato"/>
                <a:cs typeface="Lato"/>
              </a:rPr>
              <a:t>Sustainable Development Goals (UN)</a:t>
            </a:r>
            <a:endParaRPr lang="en-DE" sz="1400">
              <a:solidFill>
                <a:schemeClr val="bg1"/>
              </a:solidFill>
              <a:latin typeface="Lato"/>
              <a:ea typeface="Lato"/>
              <a:cs typeface="Lato"/>
            </a:endParaRPr>
          </a:p>
        </p:txBody>
      </p:sp>
      <p:pic>
        <p:nvPicPr>
          <p:cNvPr id="68" name="Picture 67" descr="A close up of a logo&#10;&#10;Description automatically generated">
            <a:extLst>
              <a:ext uri="{FF2B5EF4-FFF2-40B4-BE49-F238E27FC236}">
                <a16:creationId xmlns:a16="http://schemas.microsoft.com/office/drawing/2014/main" id="{8C616336-49FC-45F5-8239-C51B03914F82}"/>
              </a:ext>
            </a:extLst>
          </p:cNvPr>
          <p:cNvPicPr>
            <a:picLocks noChangeAspect="1"/>
          </p:cNvPicPr>
          <p:nvPr/>
        </p:nvPicPr>
        <p:blipFill rotWithShape="1">
          <a:blip r:embed="rId8">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9964025" y="3762572"/>
            <a:ext cx="1847217" cy="900000"/>
          </a:xfrm>
          <a:prstGeom prst="rect">
            <a:avLst/>
          </a:prstGeom>
        </p:spPr>
      </p:pic>
      <p:pic>
        <p:nvPicPr>
          <p:cNvPr id="70" name="Picture 69" descr="A picture containing drawing&#10;&#10;Description automatically generated">
            <a:extLst>
              <a:ext uri="{FF2B5EF4-FFF2-40B4-BE49-F238E27FC236}">
                <a16:creationId xmlns:a16="http://schemas.microsoft.com/office/drawing/2014/main" id="{AC39CDF0-9B39-4C71-9780-1FFD870C6E6C}"/>
              </a:ext>
            </a:extLst>
          </p:cNvPr>
          <p:cNvPicPr>
            <a:picLocks noChangeAspect="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600780" y="3939977"/>
            <a:ext cx="1281731" cy="684000"/>
          </a:xfrm>
          <a:prstGeom prst="rect">
            <a:avLst/>
          </a:prstGeom>
        </p:spPr>
      </p:pic>
      <p:sp>
        <p:nvSpPr>
          <p:cNvPr id="2" name="Rectangle 1">
            <a:extLst>
              <a:ext uri="{FF2B5EF4-FFF2-40B4-BE49-F238E27FC236}">
                <a16:creationId xmlns:a16="http://schemas.microsoft.com/office/drawing/2014/main" id="{CFAEAE96-1A1F-4BE0-9FF8-EE9E2E753FF6}"/>
              </a:ext>
            </a:extLst>
          </p:cNvPr>
          <p:cNvSpPr/>
          <p:nvPr/>
        </p:nvSpPr>
        <p:spPr>
          <a:xfrm>
            <a:off x="4377812" y="2535762"/>
            <a:ext cx="3429918" cy="2246769"/>
          </a:xfrm>
          <a:prstGeom prst="rect">
            <a:avLst/>
          </a:prstGeom>
        </p:spPr>
        <p:txBody>
          <a:bodyPr wrap="square" lIns="91440" tIns="45720" rIns="91440" bIns="45720" anchor="t">
            <a:spAutoFit/>
          </a:bodyPr>
          <a:lstStyle/>
          <a:p>
            <a:pPr algn="ctr"/>
            <a:r>
              <a:rPr lang="de-DE" sz="2800" b="1" dirty="0" err="1">
                <a:solidFill>
                  <a:srgbClr val="236DA5"/>
                </a:solidFill>
                <a:latin typeface="Fira Sans Medium"/>
              </a:rPr>
              <a:t>NbS</a:t>
            </a:r>
            <a:r>
              <a:rPr lang="de-DE" sz="2800" b="1" dirty="0">
                <a:solidFill>
                  <a:srgbClr val="236DA5"/>
                </a:solidFill>
                <a:latin typeface="Fira Sans Medium"/>
              </a:rPr>
              <a:t>/ </a:t>
            </a:r>
            <a:endParaRPr lang="en-DE" sz="2800" b="1">
              <a:solidFill>
                <a:srgbClr val="236DA5"/>
              </a:solidFill>
              <a:latin typeface="Fira Sans Medium"/>
            </a:endParaRPr>
          </a:p>
          <a:p>
            <a:pPr algn="ctr"/>
            <a:r>
              <a:rPr lang="de-DE" sz="2800" b="1" dirty="0">
                <a:solidFill>
                  <a:srgbClr val="236DA5"/>
                </a:solidFill>
                <a:latin typeface="Fira Sans Medium"/>
              </a:rPr>
              <a:t>Eco-</a:t>
            </a:r>
            <a:r>
              <a:rPr lang="de-DE" sz="2800" b="1" dirty="0" err="1">
                <a:solidFill>
                  <a:srgbClr val="236DA5"/>
                </a:solidFill>
                <a:latin typeface="Fira Sans Medium"/>
              </a:rPr>
              <a:t>Disaster</a:t>
            </a:r>
            <a:r>
              <a:rPr lang="de-DE" sz="2800" b="1" dirty="0">
                <a:solidFill>
                  <a:srgbClr val="236DA5"/>
                </a:solidFill>
                <a:latin typeface="Fira Sans Medium"/>
              </a:rPr>
              <a:t> </a:t>
            </a:r>
            <a:endParaRPr lang="en-DE" sz="2800" b="1">
              <a:solidFill>
                <a:srgbClr val="236DA5"/>
              </a:solidFill>
              <a:latin typeface="Fira Sans Medium"/>
            </a:endParaRPr>
          </a:p>
          <a:p>
            <a:pPr algn="ctr"/>
            <a:r>
              <a:rPr lang="de-DE" sz="2800" b="1" dirty="0">
                <a:solidFill>
                  <a:srgbClr val="236DA5"/>
                </a:solidFill>
                <a:latin typeface="Fira Sans Medium"/>
              </a:rPr>
              <a:t>Risk </a:t>
            </a:r>
            <a:r>
              <a:rPr lang="de-DE" sz="2800" b="1" dirty="0" err="1">
                <a:solidFill>
                  <a:srgbClr val="236DA5"/>
                </a:solidFill>
                <a:latin typeface="Fira Sans Medium"/>
              </a:rPr>
              <a:t>Reduction</a:t>
            </a:r>
            <a:r>
              <a:rPr lang="de-DE" sz="2800" b="1" dirty="0">
                <a:solidFill>
                  <a:srgbClr val="236DA5"/>
                </a:solidFill>
                <a:latin typeface="Fira Sans Medium"/>
              </a:rPr>
              <a:t> / Climate Change Adaptation</a:t>
            </a:r>
            <a:endParaRPr lang="en-DE" sz="2800" b="1">
              <a:solidFill>
                <a:srgbClr val="236DA5"/>
              </a:solidFill>
              <a:latin typeface="Fira Sans Medium"/>
            </a:endParaRPr>
          </a:p>
        </p:txBody>
      </p:sp>
      <p:pic>
        <p:nvPicPr>
          <p:cNvPr id="13" name="Picture 12" descr="A close up of a logo&#10;&#10;Description automatically generated">
            <a:extLst>
              <a:ext uri="{FF2B5EF4-FFF2-40B4-BE49-F238E27FC236}">
                <a16:creationId xmlns:a16="http://schemas.microsoft.com/office/drawing/2014/main" id="{F32C9A58-60DF-47E7-877C-8B040AAE28C9}"/>
              </a:ext>
            </a:extLst>
          </p:cNvPr>
          <p:cNvPicPr>
            <a:picLocks noChangeAspect="1"/>
          </p:cNvPicPr>
          <p:nvPr/>
        </p:nvPicPr>
        <p:blipFill rotWithShape="1">
          <a:blip r:embed="rId10">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51102" y="1070914"/>
            <a:ext cx="1951185" cy="1200081"/>
          </a:xfrm>
          <a:prstGeom prst="rect">
            <a:avLst/>
          </a:prstGeom>
        </p:spPr>
      </p:pic>
      <p:sp>
        <p:nvSpPr>
          <p:cNvPr id="34" name="Rectangle: Rounded Corners 33">
            <a:extLst>
              <a:ext uri="{FF2B5EF4-FFF2-40B4-BE49-F238E27FC236}">
                <a16:creationId xmlns:a16="http://schemas.microsoft.com/office/drawing/2014/main" id="{AE956814-9053-4FED-807D-E1ACF832F5F6}"/>
              </a:ext>
            </a:extLst>
          </p:cNvPr>
          <p:cNvSpPr/>
          <p:nvPr/>
        </p:nvSpPr>
        <p:spPr>
          <a:xfrm>
            <a:off x="8771039" y="1919955"/>
            <a:ext cx="2383904" cy="1070814"/>
          </a:xfrm>
          <a:prstGeom prst="roundRect">
            <a:avLst/>
          </a:prstGeom>
          <a:solidFill>
            <a:srgbClr val="005696">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DE"/>
          </a:p>
        </p:txBody>
      </p:sp>
      <p:sp>
        <p:nvSpPr>
          <p:cNvPr id="40" name="TextBox 39">
            <a:extLst>
              <a:ext uri="{FF2B5EF4-FFF2-40B4-BE49-F238E27FC236}">
                <a16:creationId xmlns:a16="http://schemas.microsoft.com/office/drawing/2014/main" id="{6055176A-C334-43E9-BB68-20BD7A1ABD6E}"/>
              </a:ext>
            </a:extLst>
          </p:cNvPr>
          <p:cNvSpPr txBox="1"/>
          <p:nvPr/>
        </p:nvSpPr>
        <p:spPr>
          <a:xfrm>
            <a:off x="8803791" y="2050336"/>
            <a:ext cx="2401677" cy="800219"/>
          </a:xfrm>
          <a:prstGeom prst="rect">
            <a:avLst/>
          </a:prstGeom>
          <a:noFill/>
        </p:spPr>
        <p:txBody>
          <a:bodyPr wrap="square" lIns="91440" tIns="45720" rIns="91440" bIns="45720" rtlCol="0" anchor="t">
            <a:spAutoFit/>
          </a:bodyPr>
          <a:lstStyle/>
          <a:p>
            <a:pPr algn="ctr"/>
            <a:r>
              <a:rPr lang="de-DE" sz="1600" b="1">
                <a:solidFill>
                  <a:schemeClr val="bg1"/>
                </a:solidFill>
                <a:latin typeface="Lato"/>
                <a:ea typeface="Lato"/>
                <a:cs typeface="Lato"/>
              </a:rPr>
              <a:t>Climate Change Adaptation </a:t>
            </a:r>
          </a:p>
          <a:p>
            <a:pPr algn="ctr"/>
            <a:r>
              <a:rPr lang="de-DE" sz="1400">
                <a:solidFill>
                  <a:schemeClr val="bg1"/>
                </a:solidFill>
                <a:latin typeface="Lato"/>
                <a:ea typeface="Lato"/>
                <a:cs typeface="Lato"/>
              </a:rPr>
              <a:t>Paris </a:t>
            </a:r>
            <a:r>
              <a:rPr lang="de-DE" sz="1400" b="1">
                <a:solidFill>
                  <a:schemeClr val="bg1"/>
                </a:solidFill>
                <a:latin typeface="Lato"/>
                <a:ea typeface="Lato"/>
                <a:cs typeface="Lato"/>
              </a:rPr>
              <a:t>Agreement</a:t>
            </a:r>
            <a:r>
              <a:rPr lang="de-DE" sz="1400">
                <a:solidFill>
                  <a:schemeClr val="bg1"/>
                </a:solidFill>
                <a:latin typeface="Lato"/>
                <a:ea typeface="Lato"/>
                <a:cs typeface="Lato"/>
              </a:rPr>
              <a:t> (UNFCCC)</a:t>
            </a:r>
            <a:endParaRPr lang="en-DE" sz="1400">
              <a:solidFill>
                <a:schemeClr val="bg1"/>
              </a:solidFill>
              <a:latin typeface="Lato"/>
              <a:ea typeface="Lato"/>
              <a:cs typeface="Lato"/>
            </a:endParaRPr>
          </a:p>
        </p:txBody>
      </p:sp>
      <p:sp>
        <p:nvSpPr>
          <p:cNvPr id="3" name="Rectangle: Rounded Corners 2">
            <a:extLst>
              <a:ext uri="{FF2B5EF4-FFF2-40B4-BE49-F238E27FC236}">
                <a16:creationId xmlns:a16="http://schemas.microsoft.com/office/drawing/2014/main" id="{EB1A2CFE-6355-4275-B671-7BC177A38061}"/>
              </a:ext>
            </a:extLst>
          </p:cNvPr>
          <p:cNvSpPr/>
          <p:nvPr/>
        </p:nvSpPr>
        <p:spPr>
          <a:xfrm>
            <a:off x="1459246" y="1581362"/>
            <a:ext cx="2389160" cy="1066345"/>
          </a:xfrm>
          <a:prstGeom prst="roundRect">
            <a:avLst/>
          </a:prstGeom>
          <a:solidFill>
            <a:srgbClr val="005696">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DE"/>
          </a:p>
        </p:txBody>
      </p:sp>
      <p:sp>
        <p:nvSpPr>
          <p:cNvPr id="5" name="TextBox 4">
            <a:extLst>
              <a:ext uri="{FF2B5EF4-FFF2-40B4-BE49-F238E27FC236}">
                <a16:creationId xmlns:a16="http://schemas.microsoft.com/office/drawing/2014/main" id="{CF3FE2FC-363F-403E-958E-D8FE8671B01F}"/>
              </a:ext>
            </a:extLst>
          </p:cNvPr>
          <p:cNvSpPr txBox="1"/>
          <p:nvPr/>
        </p:nvSpPr>
        <p:spPr>
          <a:xfrm>
            <a:off x="1439698" y="1772130"/>
            <a:ext cx="2401677" cy="769441"/>
          </a:xfrm>
          <a:prstGeom prst="rect">
            <a:avLst/>
          </a:prstGeom>
          <a:noFill/>
        </p:spPr>
        <p:txBody>
          <a:bodyPr wrap="square" lIns="91440" tIns="45720" rIns="91440" bIns="45720" rtlCol="0" anchor="t">
            <a:spAutoFit/>
          </a:bodyPr>
          <a:lstStyle/>
          <a:p>
            <a:pPr algn="ctr"/>
            <a:r>
              <a:rPr lang="de-DE" sz="1600" b="1">
                <a:solidFill>
                  <a:schemeClr val="bg1"/>
                </a:solidFill>
                <a:latin typeface="Lato"/>
                <a:ea typeface="Lato"/>
                <a:cs typeface="Lato"/>
              </a:rPr>
              <a:t>Disaster Risk Reduction</a:t>
            </a:r>
          </a:p>
          <a:p>
            <a:pPr algn="ctr"/>
            <a:r>
              <a:rPr lang="de-DE" sz="1400">
                <a:solidFill>
                  <a:schemeClr val="bg1"/>
                </a:solidFill>
                <a:latin typeface="Lato"/>
                <a:ea typeface="Lato"/>
                <a:cs typeface="Lato"/>
              </a:rPr>
              <a:t>Sendai Framework for DRR (UNDRR)</a:t>
            </a:r>
            <a:endParaRPr lang="en-DE" sz="1400">
              <a:solidFill>
                <a:schemeClr val="bg1"/>
              </a:solidFill>
              <a:latin typeface="Lato"/>
              <a:ea typeface="Lato"/>
              <a:cs typeface="Lato"/>
            </a:endParaRPr>
          </a:p>
        </p:txBody>
      </p:sp>
      <p:sp>
        <p:nvSpPr>
          <p:cNvPr id="35" name="Rectangle: Rounded Corners 34">
            <a:extLst>
              <a:ext uri="{FF2B5EF4-FFF2-40B4-BE49-F238E27FC236}">
                <a16:creationId xmlns:a16="http://schemas.microsoft.com/office/drawing/2014/main" id="{09CAA345-DFD0-4747-B282-4AAD91C32156}"/>
              </a:ext>
            </a:extLst>
          </p:cNvPr>
          <p:cNvSpPr/>
          <p:nvPr/>
        </p:nvSpPr>
        <p:spPr>
          <a:xfrm>
            <a:off x="7930211" y="4573278"/>
            <a:ext cx="2693957" cy="1070814"/>
          </a:xfrm>
          <a:prstGeom prst="roundRect">
            <a:avLst/>
          </a:prstGeom>
          <a:solidFill>
            <a:srgbClr val="005696">
              <a:alpha val="8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DE"/>
          </a:p>
        </p:txBody>
      </p:sp>
      <p:sp>
        <p:nvSpPr>
          <p:cNvPr id="7" name="Rectangle 6">
            <a:extLst>
              <a:ext uri="{FF2B5EF4-FFF2-40B4-BE49-F238E27FC236}">
                <a16:creationId xmlns:a16="http://schemas.microsoft.com/office/drawing/2014/main" id="{E616BC5B-30C1-493A-813B-7029F07E06A5}"/>
              </a:ext>
            </a:extLst>
          </p:cNvPr>
          <p:cNvSpPr/>
          <p:nvPr/>
        </p:nvSpPr>
        <p:spPr>
          <a:xfrm>
            <a:off x="7837257" y="4706560"/>
            <a:ext cx="2880000" cy="800219"/>
          </a:xfrm>
          <a:prstGeom prst="rect">
            <a:avLst/>
          </a:prstGeom>
          <a:noFill/>
        </p:spPr>
        <p:txBody>
          <a:bodyPr wrap="square" lIns="91440" tIns="45720" rIns="91440" bIns="45720" anchor="t">
            <a:spAutoFit/>
          </a:bodyPr>
          <a:lstStyle/>
          <a:p>
            <a:pPr algn="ctr"/>
            <a:r>
              <a:rPr lang="de-DE" sz="1600" b="1">
                <a:solidFill>
                  <a:schemeClr val="bg1"/>
                </a:solidFill>
                <a:latin typeface="Lato"/>
                <a:ea typeface="Lato"/>
                <a:cs typeface="Lato"/>
              </a:rPr>
              <a:t>Environmental and Biodiversity Conservation </a:t>
            </a:r>
            <a:r>
              <a:rPr lang="de-DE" sz="1400">
                <a:solidFill>
                  <a:schemeClr val="bg1"/>
                </a:solidFill>
                <a:latin typeface="Lato"/>
                <a:ea typeface="Lato"/>
                <a:cs typeface="Lato"/>
              </a:rPr>
              <a:t>Outcomes, Decisions and Targets</a:t>
            </a:r>
            <a:endParaRPr lang="en-DE" sz="1400">
              <a:solidFill>
                <a:schemeClr val="bg1"/>
              </a:solidFill>
              <a:latin typeface="Lato"/>
              <a:ea typeface="Lato"/>
              <a:cs typeface="Lato"/>
            </a:endParaRPr>
          </a:p>
        </p:txBody>
      </p:sp>
      <p:pic>
        <p:nvPicPr>
          <p:cNvPr id="52" name="Picture 51" descr="A picture containing food, drawing&#10;&#10;Description automatically generated">
            <a:extLst>
              <a:ext uri="{FF2B5EF4-FFF2-40B4-BE49-F238E27FC236}">
                <a16:creationId xmlns:a16="http://schemas.microsoft.com/office/drawing/2014/main" id="{6F5B86C0-CE6D-4048-B39F-A495969F22FB}"/>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749342" y="1155950"/>
            <a:ext cx="1116000" cy="1116000"/>
          </a:xfrm>
          <a:prstGeom prst="rect">
            <a:avLst/>
          </a:prstGeom>
        </p:spPr>
      </p:pic>
      <p:pic>
        <p:nvPicPr>
          <p:cNvPr id="81" name="Graphic 80" descr="Arrow circle">
            <a:extLst>
              <a:ext uri="{FF2B5EF4-FFF2-40B4-BE49-F238E27FC236}">
                <a16:creationId xmlns:a16="http://schemas.microsoft.com/office/drawing/2014/main" id="{363FC8E5-1478-46E5-999A-37B65D5DF2E2}"/>
              </a:ext>
            </a:extLst>
          </p:cNvPr>
          <p:cNvPicPr>
            <a:picLocks noChangeAspect="1"/>
          </p:cNvPicPr>
          <p:nvPr/>
        </p:nvPicPr>
        <p:blipFill rotWithShape="1">
          <a:blip r:embed="rId12">
            <a:extLst>
              <a:ext uri="{28A0092B-C50C-407E-A947-70E740481C1C}">
                <a14:useLocalDpi xmlns:a14="http://schemas.microsoft.com/office/drawing/2010/main"/>
              </a:ext>
              <a:ext uri="{96DAC541-7B7A-43D3-8B79-37D633B846F1}">
                <asvg:svgBlip xmlns:asvg="http://schemas.microsoft.com/office/drawing/2016/SVG/main" r:embed="rId13"/>
              </a:ext>
            </a:extLst>
          </a:blip>
          <a:srcRect l="10509" t="11339" r="11554" b="13348"/>
          <a:stretch/>
        </p:blipFill>
        <p:spPr>
          <a:xfrm rot="622054">
            <a:off x="3578227" y="1338822"/>
            <a:ext cx="4734990" cy="4574814"/>
          </a:xfrm>
          <a:prstGeom prst="rect">
            <a:avLst/>
          </a:prstGeom>
        </p:spPr>
      </p:pic>
      <p:pic>
        <p:nvPicPr>
          <p:cNvPr id="22" name="Picture 21" descr="A picture containing drawing&#10;&#10;Description automatically generated">
            <a:extLst>
              <a:ext uri="{FF2B5EF4-FFF2-40B4-BE49-F238E27FC236}">
                <a16:creationId xmlns:a16="http://schemas.microsoft.com/office/drawing/2014/main" id="{0B2A00E0-E6BB-47B1-9801-188EA9ABE0C6}"/>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2296859" y="3669502"/>
            <a:ext cx="720000" cy="727347"/>
          </a:xfrm>
          <a:prstGeom prst="rect">
            <a:avLst/>
          </a:prstGeom>
        </p:spPr>
      </p:pic>
      <p:pic>
        <p:nvPicPr>
          <p:cNvPr id="10" name="Picture 9" descr="Logo&#10;&#10;Description automatically generated">
            <a:extLst>
              <a:ext uri="{FF2B5EF4-FFF2-40B4-BE49-F238E27FC236}">
                <a16:creationId xmlns:a16="http://schemas.microsoft.com/office/drawing/2014/main" id="{4663360D-DAB6-0BD6-F01A-382E3ADCE2FD}"/>
              </a:ext>
            </a:extLst>
          </p:cNvPr>
          <p:cNvPicPr>
            <a:picLocks noChangeAspect="1"/>
          </p:cNvPicPr>
          <p:nvPr/>
        </p:nvPicPr>
        <p:blipFill rotWithShape="1">
          <a:blip r:embed="rId15">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15" name="Rectangle 14">
            <a:extLst>
              <a:ext uri="{FF2B5EF4-FFF2-40B4-BE49-F238E27FC236}">
                <a16:creationId xmlns:a16="http://schemas.microsoft.com/office/drawing/2014/main" id="{692E3133-6A88-462F-40F9-050584CCD913}"/>
              </a:ext>
            </a:extLst>
          </p:cNvPr>
          <p:cNvSpPr/>
          <p:nvPr/>
        </p:nvSpPr>
        <p:spPr>
          <a:xfrm>
            <a:off x="-42362" y="6318327"/>
            <a:ext cx="12236405" cy="552412"/>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9" name="Group 18">
            <a:extLst>
              <a:ext uri="{FF2B5EF4-FFF2-40B4-BE49-F238E27FC236}">
                <a16:creationId xmlns:a16="http://schemas.microsoft.com/office/drawing/2014/main" id="{63BA12B9-833A-088B-9827-646C044C6EE8}"/>
              </a:ext>
            </a:extLst>
          </p:cNvPr>
          <p:cNvGrpSpPr/>
          <p:nvPr/>
        </p:nvGrpSpPr>
        <p:grpSpPr>
          <a:xfrm>
            <a:off x="9938654" y="6352565"/>
            <a:ext cx="2141003" cy="464738"/>
            <a:chOff x="266045" y="6130130"/>
            <a:chExt cx="2431435" cy="525217"/>
          </a:xfrm>
        </p:grpSpPr>
        <p:pic>
          <p:nvPicPr>
            <p:cNvPr id="17" name="Picture 16">
              <a:extLst>
                <a:ext uri="{FF2B5EF4-FFF2-40B4-BE49-F238E27FC236}">
                  <a16:creationId xmlns:a16="http://schemas.microsoft.com/office/drawing/2014/main" id="{792A6F38-F69E-BAB9-B109-E07557C0107A}"/>
                </a:ext>
              </a:extLst>
            </p:cNvPr>
            <p:cNvPicPr/>
            <p:nvPr/>
          </p:nvPicPr>
          <p:blipFill>
            <a:blip r:embed="rId16"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8" name="TextBox 17">
              <a:extLst>
                <a:ext uri="{FF2B5EF4-FFF2-40B4-BE49-F238E27FC236}">
                  <a16:creationId xmlns:a16="http://schemas.microsoft.com/office/drawing/2014/main" id="{5EBE6D7A-B669-CDC3-0D80-4848CD40B75E}"/>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9" name="Rectangle 8">
            <a:extLst>
              <a:ext uri="{FF2B5EF4-FFF2-40B4-BE49-F238E27FC236}">
                <a16:creationId xmlns:a16="http://schemas.microsoft.com/office/drawing/2014/main" id="{1406AB36-D3DB-3FA8-2286-2057811CE6E0}"/>
              </a:ext>
            </a:extLst>
          </p:cNvPr>
          <p:cNvSpPr/>
          <p:nvPr/>
        </p:nvSpPr>
        <p:spPr>
          <a:xfrm>
            <a:off x="-1"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21" name="TextBox 20">
            <a:extLst>
              <a:ext uri="{FF2B5EF4-FFF2-40B4-BE49-F238E27FC236}">
                <a16:creationId xmlns:a16="http://schemas.microsoft.com/office/drawing/2014/main" id="{EC60A36D-A988-128D-60AB-8D973A943308}"/>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13</a:t>
            </a:r>
          </a:p>
        </p:txBody>
      </p:sp>
      <p:sp>
        <p:nvSpPr>
          <p:cNvPr id="12" name="TextBox 11">
            <a:extLst>
              <a:ext uri="{FF2B5EF4-FFF2-40B4-BE49-F238E27FC236}">
                <a16:creationId xmlns:a16="http://schemas.microsoft.com/office/drawing/2014/main" id="{EA36F662-D3DF-BF41-9D02-84C04C055596}"/>
              </a:ext>
            </a:extLst>
          </p:cNvPr>
          <p:cNvSpPr txBox="1"/>
          <p:nvPr/>
        </p:nvSpPr>
        <p:spPr>
          <a:xfrm>
            <a:off x="51776" y="184098"/>
            <a:ext cx="11011780" cy="584775"/>
          </a:xfrm>
          <a:prstGeom prst="rect">
            <a:avLst/>
          </a:prstGeom>
          <a:noFill/>
        </p:spPr>
        <p:txBody>
          <a:bodyPr wrap="square" lIns="91440" tIns="45720" rIns="91440" bIns="45720" rtlCol="0" anchor="t">
            <a:spAutoFit/>
          </a:bodyPr>
          <a:lstStyle/>
          <a:p>
            <a:r>
              <a:rPr lang="de-DE" sz="3200" b="1" dirty="0">
                <a:solidFill>
                  <a:schemeClr val="bg1"/>
                </a:solidFill>
                <a:latin typeface="Lato"/>
                <a:ea typeface="+mn-lt"/>
                <a:cs typeface="+mn-lt"/>
              </a:rPr>
              <a:t>Nature-</a:t>
            </a:r>
            <a:r>
              <a:rPr lang="de-DE" sz="3200" b="1" dirty="0" err="1">
                <a:solidFill>
                  <a:schemeClr val="bg1"/>
                </a:solidFill>
                <a:latin typeface="Lato"/>
                <a:ea typeface="+mn-lt"/>
                <a:cs typeface="+mn-lt"/>
              </a:rPr>
              <a:t>based</a:t>
            </a:r>
            <a:r>
              <a:rPr lang="de-DE" sz="3200" b="1" dirty="0">
                <a:solidFill>
                  <a:schemeClr val="bg1"/>
                </a:solidFill>
                <a:latin typeface="Lato"/>
                <a:ea typeface="+mn-lt"/>
                <a:cs typeface="+mn-lt"/>
              </a:rPr>
              <a:t> </a:t>
            </a:r>
            <a:r>
              <a:rPr lang="de-DE" sz="3200" b="1" dirty="0" err="1">
                <a:solidFill>
                  <a:schemeClr val="bg1"/>
                </a:solidFill>
                <a:latin typeface="Lato"/>
                <a:ea typeface="+mn-lt"/>
                <a:cs typeface="+mn-lt"/>
              </a:rPr>
              <a:t>solutions</a:t>
            </a:r>
            <a:r>
              <a:rPr lang="de-DE" sz="3200" b="1" dirty="0">
                <a:solidFill>
                  <a:schemeClr val="bg1"/>
                </a:solidFill>
                <a:latin typeface="Lato"/>
                <a:ea typeface="+mn-lt"/>
                <a:cs typeface="+mn-lt"/>
              </a:rPr>
              <a:t> </a:t>
            </a:r>
            <a:r>
              <a:rPr lang="de-DE" sz="3200" b="1" dirty="0" err="1">
                <a:solidFill>
                  <a:schemeClr val="bg1"/>
                </a:solidFill>
                <a:latin typeface="Lato"/>
                <a:ea typeface="+mn-lt"/>
                <a:cs typeface="+mn-lt"/>
              </a:rPr>
              <a:t>concepts</a:t>
            </a:r>
            <a:r>
              <a:rPr lang="de-DE" sz="3200" b="1" dirty="0">
                <a:solidFill>
                  <a:schemeClr val="bg1"/>
                </a:solidFill>
                <a:latin typeface="Lato"/>
                <a:ea typeface="+mn-lt"/>
                <a:cs typeface="+mn-lt"/>
              </a:rPr>
              <a:t>: Global</a:t>
            </a:r>
          </a:p>
        </p:txBody>
      </p:sp>
      <p:pic>
        <p:nvPicPr>
          <p:cNvPr id="14" name="Picture 13" descr="Logo&#10;&#10;Description automatically generated">
            <a:extLst>
              <a:ext uri="{FF2B5EF4-FFF2-40B4-BE49-F238E27FC236}">
                <a16:creationId xmlns:a16="http://schemas.microsoft.com/office/drawing/2014/main" id="{BE0548D1-DECB-3FE1-0039-7A95B879BA87}"/>
              </a:ext>
            </a:extLst>
          </p:cNvPr>
          <p:cNvPicPr>
            <a:picLocks noChangeAspect="1"/>
          </p:cNvPicPr>
          <p:nvPr/>
        </p:nvPicPr>
        <p:blipFill rotWithShape="1">
          <a:blip r:embed="rId15">
            <a:extLst>
              <a:ext uri="{28A0092B-C50C-407E-A947-70E740481C1C}">
                <a14:useLocalDpi xmlns:a14="http://schemas.microsoft.com/office/drawing/2010/main"/>
              </a:ext>
            </a:extLst>
          </a:blip>
          <a:srcRect/>
          <a:stretch/>
        </p:blipFill>
        <p:spPr>
          <a:xfrm>
            <a:off x="11096035" y="111342"/>
            <a:ext cx="927800" cy="711674"/>
          </a:xfrm>
          <a:prstGeom prst="rect">
            <a:avLst/>
          </a:prstGeom>
        </p:spPr>
      </p:pic>
    </p:spTree>
    <p:extLst>
      <p:ext uri="{BB962C8B-B14F-4D97-AF65-F5344CB8AC3E}">
        <p14:creationId xmlns:p14="http://schemas.microsoft.com/office/powerpoint/2010/main" val="4265268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8DFA222-AD46-6406-AC53-4ED4142B3E2C}"/>
              </a:ext>
            </a:extLst>
          </p:cNvPr>
          <p:cNvSpPr/>
          <p:nvPr/>
        </p:nvSpPr>
        <p:spPr>
          <a:xfrm>
            <a:off x="3293" y="-8425"/>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7" name="Picture 6" descr="Logo&#10;&#10;Description automatically generated">
            <a:extLst>
              <a:ext uri="{FF2B5EF4-FFF2-40B4-BE49-F238E27FC236}">
                <a16:creationId xmlns:a16="http://schemas.microsoft.com/office/drawing/2014/main" id="{AA27E094-22D8-20CF-124F-D3CE2A644C7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17" name="TextBox 16">
            <a:extLst>
              <a:ext uri="{FF2B5EF4-FFF2-40B4-BE49-F238E27FC236}">
                <a16:creationId xmlns:a16="http://schemas.microsoft.com/office/drawing/2014/main" id="{323B451E-FB13-3B87-415A-98AABB8A4B8F}"/>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de-DE" sz="3200" b="1">
                <a:solidFill>
                  <a:schemeClr val="bg1"/>
                </a:solidFill>
                <a:latin typeface="Lato"/>
                <a:ea typeface="+mn-lt"/>
                <a:cs typeface="+mn-lt"/>
              </a:rPr>
              <a:t>Nature-</a:t>
            </a:r>
            <a:r>
              <a:rPr lang="de-DE" sz="3200" b="1" err="1">
                <a:solidFill>
                  <a:schemeClr val="bg1"/>
                </a:solidFill>
                <a:latin typeface="Lato"/>
                <a:ea typeface="+mn-lt"/>
                <a:cs typeface="+mn-lt"/>
              </a:rPr>
              <a:t>based</a:t>
            </a:r>
            <a:r>
              <a:rPr lang="de-DE" sz="3200" b="1">
                <a:solidFill>
                  <a:schemeClr val="bg1"/>
                </a:solidFill>
                <a:latin typeface="Lato"/>
                <a:ea typeface="+mn-lt"/>
                <a:cs typeface="+mn-lt"/>
              </a:rPr>
              <a:t> </a:t>
            </a:r>
            <a:r>
              <a:rPr lang="de-DE" sz="3200" b="1" err="1">
                <a:solidFill>
                  <a:schemeClr val="bg1"/>
                </a:solidFill>
                <a:latin typeface="Lato"/>
                <a:ea typeface="+mn-lt"/>
                <a:cs typeface="+mn-lt"/>
              </a:rPr>
              <a:t>solutions</a:t>
            </a:r>
            <a:r>
              <a:rPr lang="de-DE" sz="3200" b="1">
                <a:solidFill>
                  <a:schemeClr val="bg1"/>
                </a:solidFill>
                <a:latin typeface="Lato"/>
                <a:ea typeface="+mn-lt"/>
                <a:cs typeface="+mn-lt"/>
              </a:rPr>
              <a:t> </a:t>
            </a:r>
            <a:r>
              <a:rPr lang="de-DE" sz="3200" b="1" err="1">
                <a:solidFill>
                  <a:schemeClr val="bg1"/>
                </a:solidFill>
                <a:latin typeface="Lato"/>
                <a:ea typeface="+mn-lt"/>
                <a:cs typeface="+mn-lt"/>
              </a:rPr>
              <a:t>concepts</a:t>
            </a:r>
            <a:r>
              <a:rPr lang="de-DE" sz="3200" b="1">
                <a:solidFill>
                  <a:schemeClr val="bg1"/>
                </a:solidFill>
                <a:latin typeface="Lato"/>
                <a:ea typeface="+mn-lt"/>
                <a:cs typeface="+mn-lt"/>
              </a:rPr>
              <a:t>: EU</a:t>
            </a:r>
          </a:p>
        </p:txBody>
      </p:sp>
      <p:sp>
        <p:nvSpPr>
          <p:cNvPr id="13" name="Rectangle 12">
            <a:extLst>
              <a:ext uri="{FF2B5EF4-FFF2-40B4-BE49-F238E27FC236}">
                <a16:creationId xmlns:a16="http://schemas.microsoft.com/office/drawing/2014/main" id="{685AEEF2-CA12-D406-BEC6-C5A5EDC1FDDC}"/>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4" name="Group 13">
            <a:extLst>
              <a:ext uri="{FF2B5EF4-FFF2-40B4-BE49-F238E27FC236}">
                <a16:creationId xmlns:a16="http://schemas.microsoft.com/office/drawing/2014/main" id="{60A0F368-FC4D-50D1-99A2-D2BD4535964C}"/>
              </a:ext>
            </a:extLst>
          </p:cNvPr>
          <p:cNvGrpSpPr/>
          <p:nvPr/>
        </p:nvGrpSpPr>
        <p:grpSpPr>
          <a:xfrm>
            <a:off x="9938654" y="6352565"/>
            <a:ext cx="2141003" cy="464738"/>
            <a:chOff x="266045" y="6130130"/>
            <a:chExt cx="2431435" cy="525217"/>
          </a:xfrm>
        </p:grpSpPr>
        <p:pic>
          <p:nvPicPr>
            <p:cNvPr id="19" name="Picture 18">
              <a:extLst>
                <a:ext uri="{FF2B5EF4-FFF2-40B4-BE49-F238E27FC236}">
                  <a16:creationId xmlns:a16="http://schemas.microsoft.com/office/drawing/2014/main" id="{B9581F8B-CDA7-D7EA-191C-738BEA6BBD82}"/>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0" name="TextBox 19">
              <a:extLst>
                <a:ext uri="{FF2B5EF4-FFF2-40B4-BE49-F238E27FC236}">
                  <a16:creationId xmlns:a16="http://schemas.microsoft.com/office/drawing/2014/main" id="{109CBA1E-BA00-1713-BC61-98AEF5821288}"/>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pic>
        <p:nvPicPr>
          <p:cNvPr id="4" name="Image 3">
            <a:extLst>
              <a:ext uri="{FF2B5EF4-FFF2-40B4-BE49-F238E27FC236}">
                <a16:creationId xmlns:a16="http://schemas.microsoft.com/office/drawing/2014/main" id="{0DA71C5B-2C9B-42FB-B072-6B5304A0D9BA}"/>
              </a:ext>
            </a:extLst>
          </p:cNvPr>
          <p:cNvPicPr>
            <a:picLocks noChangeAspect="1"/>
          </p:cNvPicPr>
          <p:nvPr/>
        </p:nvPicPr>
        <p:blipFill>
          <a:blip r:embed="rId5"/>
          <a:stretch>
            <a:fillRect/>
          </a:stretch>
        </p:blipFill>
        <p:spPr>
          <a:xfrm>
            <a:off x="194035" y="1602577"/>
            <a:ext cx="7143051" cy="4081471"/>
          </a:xfrm>
          <a:prstGeom prst="rect">
            <a:avLst/>
          </a:prstGeom>
        </p:spPr>
      </p:pic>
      <p:sp>
        <p:nvSpPr>
          <p:cNvPr id="18" name="ZoneTexte 17">
            <a:extLst>
              <a:ext uri="{FF2B5EF4-FFF2-40B4-BE49-F238E27FC236}">
                <a16:creationId xmlns:a16="http://schemas.microsoft.com/office/drawing/2014/main" id="{B462D8CC-2CBB-4CBD-BC42-6DC9B410F05A}"/>
              </a:ext>
            </a:extLst>
          </p:cNvPr>
          <p:cNvSpPr txBox="1"/>
          <p:nvPr/>
        </p:nvSpPr>
        <p:spPr>
          <a:xfrm>
            <a:off x="7963771" y="1609968"/>
            <a:ext cx="4119197" cy="4278094"/>
          </a:xfrm>
          <a:prstGeom prst="rect">
            <a:avLst/>
          </a:prstGeom>
          <a:noFill/>
        </p:spPr>
        <p:txBody>
          <a:bodyPr wrap="square" lIns="91440" tIns="45720" rIns="91440" bIns="45720" anchor="t">
            <a:spAutoFit/>
          </a:bodyPr>
          <a:lstStyle/>
          <a:p>
            <a:r>
              <a:rPr lang="en-US" sz="1600" b="1" dirty="0">
                <a:latin typeface="Lato"/>
                <a:ea typeface="Lato"/>
                <a:cs typeface="Lato"/>
              </a:rPr>
              <a:t>EU R&amp;I: the </a:t>
            </a:r>
            <a:r>
              <a:rPr lang="en-US" sz="1600" b="1" dirty="0" err="1">
                <a:latin typeface="Lato"/>
                <a:ea typeface="Lato"/>
                <a:cs typeface="Lato"/>
              </a:rPr>
              <a:t>NbS</a:t>
            </a:r>
            <a:r>
              <a:rPr lang="en-US" sz="1600" b="1" dirty="0">
                <a:latin typeface="Lato"/>
                <a:ea typeface="Lato"/>
                <a:cs typeface="Lato"/>
              </a:rPr>
              <a:t> roadmap</a:t>
            </a:r>
          </a:p>
          <a:p>
            <a:endParaRPr lang="en-US" sz="1600" b="1" dirty="0">
              <a:latin typeface="Lato"/>
              <a:ea typeface="Lato"/>
              <a:cs typeface="Lato"/>
            </a:endParaRPr>
          </a:p>
          <a:p>
            <a:pPr marL="342900" indent="-342900">
              <a:buAutoNum type="arabicPeriod"/>
            </a:pPr>
            <a:r>
              <a:rPr lang="en-US" sz="1600" dirty="0">
                <a:latin typeface="Lato"/>
                <a:ea typeface="Lato"/>
                <a:cs typeface="Lato"/>
              </a:rPr>
              <a:t>Enhance the framework conditions for </a:t>
            </a:r>
            <a:r>
              <a:rPr lang="en-US" sz="1600" dirty="0" err="1">
                <a:latin typeface="Lato"/>
                <a:ea typeface="Lato"/>
                <a:cs typeface="Lato"/>
              </a:rPr>
              <a:t>NbS</a:t>
            </a:r>
            <a:r>
              <a:rPr lang="en-US" sz="1600" dirty="0">
                <a:latin typeface="Lato"/>
                <a:ea typeface="Lato"/>
                <a:cs typeface="Lato"/>
              </a:rPr>
              <a:t> at EU policy level </a:t>
            </a:r>
          </a:p>
          <a:p>
            <a:pPr marL="342900" indent="-342900">
              <a:buAutoNum type="arabicPeriod"/>
            </a:pPr>
            <a:r>
              <a:rPr lang="en-US" sz="1600" dirty="0">
                <a:latin typeface="Lato"/>
                <a:ea typeface="Lato"/>
                <a:cs typeface="Lato"/>
              </a:rPr>
              <a:t>Develop a </a:t>
            </a:r>
            <a:r>
              <a:rPr lang="en-US" sz="1600" b="1" dirty="0">
                <a:latin typeface="Lato"/>
                <a:ea typeface="Lato"/>
                <a:cs typeface="Lato"/>
              </a:rPr>
              <a:t>European community of innovators </a:t>
            </a:r>
            <a:r>
              <a:rPr lang="en-US" sz="1600" dirty="0">
                <a:latin typeface="Lato"/>
                <a:ea typeface="Lato"/>
                <a:cs typeface="Lato"/>
              </a:rPr>
              <a:t>through awareness and engagement </a:t>
            </a:r>
          </a:p>
          <a:p>
            <a:pPr marL="342900" indent="-342900">
              <a:buAutoNum type="arabicPeriod"/>
            </a:pPr>
            <a:r>
              <a:rPr lang="en-US" sz="1600" dirty="0">
                <a:latin typeface="Lato"/>
                <a:ea typeface="Lato"/>
                <a:cs typeface="Lato"/>
              </a:rPr>
              <a:t>Provide the evidence and knowledge base for nature-based solutions</a:t>
            </a:r>
          </a:p>
          <a:p>
            <a:pPr marL="342900" indent="-342900">
              <a:buAutoNum type="arabicPeriod"/>
            </a:pPr>
            <a:r>
              <a:rPr lang="en-US" sz="1600" dirty="0">
                <a:latin typeface="Lato"/>
                <a:ea typeface="Lato"/>
                <a:cs typeface="Lato"/>
              </a:rPr>
              <a:t>Advance the development, uptake and upscale of innovative nature-based solutions through systemic innovation and co-design, co-development, co-implementation of solutions and leverage of funding (large demos)</a:t>
            </a:r>
          </a:p>
          <a:p>
            <a:pPr marL="342900" indent="-342900">
              <a:buAutoNum type="arabicPeriod"/>
            </a:pPr>
            <a:r>
              <a:rPr lang="en-US" sz="1600" dirty="0">
                <a:latin typeface="Lato"/>
                <a:ea typeface="Lato"/>
                <a:cs typeface="Lato"/>
              </a:rPr>
              <a:t>Mainstream nature-based solutions within the international R&amp;I agenda. </a:t>
            </a:r>
            <a:endParaRPr lang="fr-FR" sz="1600" dirty="0">
              <a:latin typeface="Lato"/>
              <a:ea typeface="Lato"/>
              <a:cs typeface="Lato"/>
            </a:endParaRPr>
          </a:p>
        </p:txBody>
      </p:sp>
      <p:sp>
        <p:nvSpPr>
          <p:cNvPr id="9" name="Rectangle : coins arrondis 8">
            <a:extLst>
              <a:ext uri="{FF2B5EF4-FFF2-40B4-BE49-F238E27FC236}">
                <a16:creationId xmlns:a16="http://schemas.microsoft.com/office/drawing/2014/main" id="{CA87413C-7798-4871-966F-B4B91B32E7CA}"/>
              </a:ext>
            </a:extLst>
          </p:cNvPr>
          <p:cNvSpPr/>
          <p:nvPr/>
        </p:nvSpPr>
        <p:spPr>
          <a:xfrm>
            <a:off x="351706" y="4898624"/>
            <a:ext cx="7031926" cy="710398"/>
          </a:xfrm>
          <a:prstGeom prst="roundRect">
            <a:avLst/>
          </a:prstGeom>
          <a:noFill/>
          <a:ln w="381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 coins arrondis 20">
            <a:extLst>
              <a:ext uri="{FF2B5EF4-FFF2-40B4-BE49-F238E27FC236}">
                <a16:creationId xmlns:a16="http://schemas.microsoft.com/office/drawing/2014/main" id="{362021F7-1D4B-4794-8C26-A3D093CB7A02}"/>
              </a:ext>
            </a:extLst>
          </p:cNvPr>
          <p:cNvSpPr/>
          <p:nvPr/>
        </p:nvSpPr>
        <p:spPr>
          <a:xfrm>
            <a:off x="7698608" y="1319928"/>
            <a:ext cx="4323640" cy="4644666"/>
          </a:xfrm>
          <a:prstGeom prst="roundRect">
            <a:avLst/>
          </a:prstGeom>
          <a:noFill/>
          <a:ln w="381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TextBox 4">
            <a:extLst>
              <a:ext uri="{FF2B5EF4-FFF2-40B4-BE49-F238E27FC236}">
                <a16:creationId xmlns:a16="http://schemas.microsoft.com/office/drawing/2014/main" id="{49C77C50-585D-AF7C-487F-1C66958CFE52}"/>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14</a:t>
            </a:r>
          </a:p>
        </p:txBody>
      </p:sp>
      <p:sp>
        <p:nvSpPr>
          <p:cNvPr id="3" name="TextBox 2">
            <a:extLst>
              <a:ext uri="{FF2B5EF4-FFF2-40B4-BE49-F238E27FC236}">
                <a16:creationId xmlns:a16="http://schemas.microsoft.com/office/drawing/2014/main" id="{5D9DE7ED-9235-0BB9-7BE2-8C626B8C38FD}"/>
              </a:ext>
            </a:extLst>
          </p:cNvPr>
          <p:cNvSpPr txBox="1"/>
          <p:nvPr/>
        </p:nvSpPr>
        <p:spPr>
          <a:xfrm>
            <a:off x="2632100" y="5115323"/>
            <a:ext cx="2843098" cy="276999"/>
          </a:xfrm>
          <a:prstGeom prst="rect">
            <a:avLst/>
          </a:prstGeom>
          <a:solidFill>
            <a:schemeClr val="bg1"/>
          </a:solidFill>
        </p:spPr>
        <p:txBody>
          <a:bodyPr wrap="square" rtlCol="0">
            <a:spAutoFit/>
          </a:bodyPr>
          <a:lstStyle/>
          <a:p>
            <a:r>
              <a:rPr lang="en-US" sz="1200" b="1" dirty="0">
                <a:solidFill>
                  <a:srgbClr val="003C9A"/>
                </a:solidFill>
                <a:latin typeface="Arial" panose="020B0604020202020204" pitchFamily="34" charset="0"/>
                <a:cs typeface="Arial" panose="020B0604020202020204" pitchFamily="34" charset="0"/>
              </a:rPr>
              <a:t>Horizon 2020, Horizon Europe</a:t>
            </a:r>
          </a:p>
        </p:txBody>
      </p:sp>
    </p:spTree>
    <p:extLst>
      <p:ext uri="{BB962C8B-B14F-4D97-AF65-F5344CB8AC3E}">
        <p14:creationId xmlns:p14="http://schemas.microsoft.com/office/powerpoint/2010/main" val="14874316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4A1BD8D-C79D-5C9E-5100-86AE1514E5AC}"/>
              </a:ext>
            </a:extLst>
          </p:cNvPr>
          <p:cNvSpPr/>
          <p:nvPr/>
        </p:nvSpPr>
        <p:spPr>
          <a:xfrm>
            <a:off x="0" y="0"/>
            <a:ext cx="12192000" cy="6856413"/>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194928" y="213813"/>
            <a:ext cx="11363419" cy="733727"/>
          </a:xfrm>
          <a:prstGeom prst="rect">
            <a:avLst/>
          </a:prstGeom>
          <a:noFill/>
        </p:spPr>
        <p:txBody>
          <a:bodyPr wrap="square" lIns="91440" tIns="45720" rIns="91440" bIns="45720" rtlCol="0" anchor="t">
            <a:spAutoFit/>
          </a:bodyPr>
          <a:lstStyle/>
          <a:p>
            <a:pPr>
              <a:lnSpc>
                <a:spcPct val="150000"/>
              </a:lnSpc>
            </a:pPr>
            <a:r>
              <a:rPr lang="de-DE" sz="3200" b="1" dirty="0">
                <a:solidFill>
                  <a:schemeClr val="bg1"/>
                </a:solidFill>
                <a:latin typeface="Lato"/>
                <a:ea typeface="Lato"/>
                <a:cs typeface="Lato"/>
              </a:rPr>
              <a:t>Takeaways: Policy </a:t>
            </a:r>
            <a:r>
              <a:rPr lang="de-DE" sz="3200" b="1" dirty="0" err="1">
                <a:solidFill>
                  <a:schemeClr val="bg1"/>
                </a:solidFill>
                <a:latin typeface="Lato"/>
                <a:ea typeface="Lato"/>
                <a:cs typeface="Lato"/>
              </a:rPr>
              <a:t>Context</a:t>
            </a:r>
            <a:r>
              <a:rPr lang="de-DE" sz="3200" b="1" dirty="0">
                <a:solidFill>
                  <a:schemeClr val="bg1"/>
                </a:solidFill>
                <a:latin typeface="Lato"/>
                <a:ea typeface="Lato"/>
                <a:cs typeface="Lato"/>
              </a:rPr>
              <a:t> </a:t>
            </a:r>
            <a:endParaRPr lang="en-GB" sz="36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AD52CB7B-EF21-90F7-4DBC-70E6A8D82C86}"/>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0D07DFA2-4614-5FB7-388C-BB5D27D43B6F}"/>
              </a:ext>
            </a:extLst>
          </p:cNvPr>
          <p:cNvSpPr txBox="1"/>
          <p:nvPr/>
        </p:nvSpPr>
        <p:spPr>
          <a:xfrm>
            <a:off x="255735" y="845928"/>
            <a:ext cx="11040832" cy="5693866"/>
          </a:xfrm>
          <a:prstGeom prst="rect">
            <a:avLst/>
          </a:prstGeom>
          <a:noFill/>
        </p:spPr>
        <p:txBody>
          <a:bodyPr wrap="square" lIns="91440" tIns="45720" rIns="91440" bIns="45720" rtlCol="0" anchor="t">
            <a:spAutoFit/>
          </a:bodyPr>
          <a:lstStyle/>
          <a:p>
            <a:pPr algn="just"/>
            <a:br>
              <a:rPr lang="en-GB" sz="2000" dirty="0">
                <a:latin typeface="Lato"/>
                <a:ea typeface="Lato"/>
                <a:cs typeface="Lato"/>
              </a:rPr>
            </a:br>
            <a:br>
              <a:rPr lang="en-GB" sz="2000" dirty="0">
                <a:latin typeface="Lato"/>
                <a:ea typeface="Lato"/>
                <a:cs typeface="Lato"/>
              </a:rPr>
            </a:br>
            <a:endParaRPr lang="en-GB" sz="2000" dirty="0">
              <a:solidFill>
                <a:schemeClr val="bg1"/>
              </a:solidFill>
              <a:latin typeface="Lato"/>
              <a:ea typeface="Lato"/>
              <a:cs typeface="Lato"/>
            </a:endParaRPr>
          </a:p>
          <a:p>
            <a:pPr marL="457200" indent="-457200" algn="just">
              <a:buAutoNum type="arabicParenR"/>
            </a:pPr>
            <a:r>
              <a:rPr lang="en-US" sz="2000" dirty="0">
                <a:solidFill>
                  <a:schemeClr val="bg1"/>
                </a:solidFill>
                <a:latin typeface="Lato"/>
                <a:ea typeface="Lato"/>
                <a:cs typeface="Lato"/>
              </a:rPr>
              <a:t>The main goal of environmental policy is to regulate resource use or reduce pollution to promote human welfare and/or protect natural systems on global, regional (e.g., EU) and national levels.</a:t>
            </a:r>
            <a:endParaRPr lang="en-GB" dirty="0">
              <a:solidFill>
                <a:schemeClr val="bg1"/>
              </a:solidFill>
              <a:latin typeface="Calibri" panose="020F0502020204030204"/>
              <a:ea typeface="Lato"/>
              <a:cs typeface="Calibri" panose="020F0502020204030204"/>
            </a:endParaRPr>
          </a:p>
          <a:p>
            <a:pPr marL="457200" indent="-457200" algn="just">
              <a:buAutoNum type="arabicParenR"/>
            </a:pPr>
            <a:endParaRPr lang="en-US" sz="2000" dirty="0">
              <a:solidFill>
                <a:schemeClr val="bg1"/>
              </a:solidFill>
              <a:latin typeface="Lato"/>
              <a:ea typeface="Lato"/>
              <a:cs typeface="Lato"/>
            </a:endParaRPr>
          </a:p>
          <a:p>
            <a:pPr marL="457200" indent="-457200" algn="just">
              <a:buAutoNum type="arabicParenR"/>
            </a:pPr>
            <a:endParaRPr lang="en-US" sz="2000" dirty="0">
              <a:solidFill>
                <a:schemeClr val="bg1"/>
              </a:solidFill>
              <a:latin typeface="Lato"/>
              <a:ea typeface="Lato"/>
              <a:cs typeface="Lato"/>
            </a:endParaRPr>
          </a:p>
          <a:p>
            <a:pPr marL="457200" indent="-457200" algn="just">
              <a:buAutoNum type="arabicParenR"/>
            </a:pPr>
            <a:r>
              <a:rPr lang="en-GB" sz="2000" dirty="0">
                <a:solidFill>
                  <a:schemeClr val="bg1"/>
                </a:solidFill>
                <a:latin typeface="Lato"/>
                <a:ea typeface="Lato"/>
                <a:cs typeface="Lato"/>
              </a:rPr>
              <a:t>Nature-based Solutions and closely linked concepts – including eco-disaster risk reduction and (ECO-DDR) and climate change adaptation (CCA) - have been part of the policy agenda for many years. Some examples of policies that include </a:t>
            </a:r>
            <a:r>
              <a:rPr lang="en-GB" sz="2000" dirty="0" err="1">
                <a:solidFill>
                  <a:schemeClr val="bg1"/>
                </a:solidFill>
                <a:latin typeface="Lato"/>
                <a:ea typeface="Lato"/>
                <a:cs typeface="Lato"/>
              </a:rPr>
              <a:t>NbS</a:t>
            </a:r>
            <a:r>
              <a:rPr lang="en-GB" sz="2000" dirty="0">
                <a:solidFill>
                  <a:schemeClr val="bg1"/>
                </a:solidFill>
                <a:latin typeface="Lato"/>
                <a:ea typeface="Lato"/>
                <a:cs typeface="Lato"/>
              </a:rPr>
              <a:t> are:</a:t>
            </a:r>
            <a:endParaRPr lang="en-GB" dirty="0">
              <a:solidFill>
                <a:schemeClr val="bg1"/>
              </a:solidFill>
              <a:latin typeface="Calibri" panose="020F0502020204030204"/>
              <a:ea typeface="Lato"/>
              <a:cs typeface="Calibri" panose="020F0502020204030204"/>
            </a:endParaRPr>
          </a:p>
          <a:p>
            <a:pPr marL="914400" lvl="1" indent="-457200" algn="just">
              <a:buFont typeface="Arial"/>
              <a:buChar char="•"/>
            </a:pPr>
            <a:r>
              <a:rPr lang="en-GB" sz="2000" dirty="0">
                <a:solidFill>
                  <a:schemeClr val="bg1"/>
                </a:solidFill>
                <a:latin typeface="Lato"/>
                <a:ea typeface="Lato"/>
                <a:cs typeface="Lato"/>
              </a:rPr>
              <a:t>Global: UN SDGs, Sendai Framework, UNFCC Paris Agreement</a:t>
            </a:r>
            <a:endParaRPr lang="en-GB" dirty="0">
              <a:solidFill>
                <a:schemeClr val="bg1"/>
              </a:solidFill>
              <a:latin typeface="Calibri" panose="020F0502020204030204"/>
              <a:ea typeface="Lato"/>
              <a:cs typeface="Calibri" panose="020F0502020204030204"/>
            </a:endParaRPr>
          </a:p>
          <a:p>
            <a:pPr marL="914400" lvl="1" indent="-457200" algn="just">
              <a:buFont typeface="Arial"/>
              <a:buChar char="•"/>
            </a:pPr>
            <a:r>
              <a:rPr lang="en-GB" sz="2000" dirty="0">
                <a:solidFill>
                  <a:schemeClr val="bg1"/>
                </a:solidFill>
                <a:latin typeface="Lato"/>
                <a:ea typeface="Lato"/>
                <a:cs typeface="Lato"/>
              </a:rPr>
              <a:t>EU: Biodiversity, Climate Adaptation, Water, Disaster Risk Reduction, Sustainable Cities &amp; Territories, Research &amp; Innovation</a:t>
            </a:r>
            <a:endParaRPr lang="en-GB" dirty="0">
              <a:solidFill>
                <a:schemeClr val="bg1"/>
              </a:solidFill>
              <a:latin typeface="Calibri" panose="020F0502020204030204"/>
              <a:ea typeface="Lato"/>
              <a:cs typeface="Calibri" panose="020F0502020204030204"/>
            </a:endParaRPr>
          </a:p>
          <a:p>
            <a:pPr lvl="1" algn="just"/>
            <a:endParaRPr lang="en-GB" sz="2000" dirty="0">
              <a:latin typeface="Lato"/>
              <a:ea typeface="Lato"/>
              <a:cs typeface="Lato"/>
            </a:endParaRPr>
          </a:p>
          <a:p>
            <a:pPr marL="457200" indent="-457200">
              <a:buFont typeface="Calibri Light" panose="020F0302020204030204"/>
              <a:buAutoNum type="arabicParenR"/>
            </a:pP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D101CD20-C09A-4F1D-093A-58DC0A3D64DD}"/>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15</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a:extLst>
              <a:ext uri="{FF2B5EF4-FFF2-40B4-BE49-F238E27FC236}">
                <a16:creationId xmlns:a16="http://schemas.microsoft.com/office/drawing/2014/main" id="{2C2D6F28-B2A3-5F61-101B-43B073D0C5E3}"/>
              </a:ext>
            </a:extLst>
          </p:cNvPr>
          <p:cNvSpPr txBox="1"/>
          <p:nvPr/>
        </p:nvSpPr>
        <p:spPr>
          <a:xfrm>
            <a:off x="4627530" y="6380683"/>
            <a:ext cx="4143439" cy="323165"/>
          </a:xfrm>
          <a:prstGeom prst="rect">
            <a:avLst/>
          </a:prstGeom>
          <a:noFill/>
        </p:spPr>
        <p:txBody>
          <a:bodyPr wrap="square" lIns="91440" tIns="45720" rIns="91440" bIns="45720" rtlCol="0" anchor="t">
            <a:spAutoFit/>
          </a:bodyPr>
          <a:lstStyle/>
          <a:p>
            <a:r>
              <a:rPr lang="en-GB" sz="1500" dirty="0">
                <a:solidFill>
                  <a:schemeClr val="bg1"/>
                </a:solidFill>
                <a:latin typeface="Lato"/>
                <a:ea typeface="Lato"/>
                <a:cs typeface="Lato"/>
              </a:rPr>
              <a:t>Next up: </a:t>
            </a:r>
            <a:r>
              <a:rPr lang="en-GB" sz="1500" i="1" dirty="0">
                <a:solidFill>
                  <a:schemeClr val="bg1"/>
                </a:solidFill>
                <a:latin typeface="Lato"/>
                <a:ea typeface="Lato"/>
                <a:cs typeface="Lato"/>
              </a:rPr>
              <a:t>Permitting paths </a:t>
            </a:r>
          </a:p>
        </p:txBody>
      </p:sp>
    </p:spTree>
    <p:extLst>
      <p:ext uri="{BB962C8B-B14F-4D97-AF65-F5344CB8AC3E}">
        <p14:creationId xmlns:p14="http://schemas.microsoft.com/office/powerpoint/2010/main" val="1916398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What are Permitting Paths?</a:t>
            </a:r>
            <a:endParaRPr lang="en-GB" sz="320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16</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4" name="Content Placeholder 2">
            <a:extLst>
              <a:ext uri="{FF2B5EF4-FFF2-40B4-BE49-F238E27FC236}">
                <a16:creationId xmlns:a16="http://schemas.microsoft.com/office/drawing/2014/main" id="{D1C35E95-9DA2-44BA-8B38-37B3FA07014D}"/>
              </a:ext>
            </a:extLst>
          </p:cNvPr>
          <p:cNvSpPr>
            <a:spLocks noGrp="1"/>
          </p:cNvSpPr>
          <p:nvPr>
            <p:ph idx="1"/>
          </p:nvPr>
        </p:nvSpPr>
        <p:spPr>
          <a:xfrm>
            <a:off x="428984" y="2123695"/>
            <a:ext cx="5084255" cy="3271604"/>
          </a:xfrm>
        </p:spPr>
        <p:txBody>
          <a:bodyPr vert="horz" lIns="91440" tIns="45720" rIns="91440" bIns="45720" rtlCol="0" anchor="t">
            <a:normAutofit/>
          </a:bodyPr>
          <a:lstStyle/>
          <a:p>
            <a:r>
              <a:rPr lang="en-GB" sz="2000" dirty="0">
                <a:latin typeface="Lato"/>
                <a:ea typeface="Lato"/>
                <a:cs typeface="Lato"/>
              </a:rPr>
              <a:t>The Permitting Path refers to all the </a:t>
            </a:r>
            <a:r>
              <a:rPr lang="en-GB" sz="2000" b="1" dirty="0">
                <a:latin typeface="Lato"/>
                <a:ea typeface="Lato"/>
                <a:cs typeface="Lato"/>
              </a:rPr>
              <a:t>permissions that an </a:t>
            </a:r>
            <a:r>
              <a:rPr lang="en-GB" sz="2000" b="1" dirty="0" err="1">
                <a:latin typeface="Lato"/>
                <a:ea typeface="Lato"/>
                <a:cs typeface="Lato"/>
              </a:rPr>
              <a:t>NbS</a:t>
            </a:r>
            <a:r>
              <a:rPr lang="en-GB" sz="2000" b="1" dirty="0">
                <a:latin typeface="Lato"/>
                <a:ea typeface="Lato"/>
                <a:cs typeface="Lato"/>
              </a:rPr>
              <a:t> project requires </a:t>
            </a:r>
            <a:r>
              <a:rPr lang="en-GB" sz="2000" dirty="0">
                <a:latin typeface="Lato"/>
                <a:ea typeface="Lato"/>
                <a:cs typeface="Lato"/>
              </a:rPr>
              <a:t>in order to start the implementation phase. </a:t>
            </a:r>
            <a:endParaRPr lang="en-US" dirty="0">
              <a:latin typeface="Calibri" panose="020F0502020204030204"/>
              <a:ea typeface="Lato"/>
              <a:cs typeface="Calibri" panose="020F0502020204030204"/>
            </a:endParaRPr>
          </a:p>
          <a:p>
            <a:pPr marL="0" indent="0">
              <a:buNone/>
            </a:pPr>
            <a:endParaRPr lang="en-GB" sz="2000" dirty="0">
              <a:latin typeface="Lato"/>
              <a:ea typeface="Lato"/>
              <a:cs typeface="Lato"/>
            </a:endParaRPr>
          </a:p>
          <a:p>
            <a:r>
              <a:rPr lang="en-GB" sz="2000" dirty="0">
                <a:latin typeface="Lato"/>
                <a:ea typeface="+mn-lt"/>
                <a:cs typeface="+mn-lt"/>
              </a:rPr>
              <a:t>Depending on the type, country, hazard, and location of the </a:t>
            </a:r>
            <a:r>
              <a:rPr lang="en-GB" sz="2000" dirty="0" err="1">
                <a:latin typeface="Lato"/>
                <a:ea typeface="+mn-lt"/>
                <a:cs typeface="+mn-lt"/>
              </a:rPr>
              <a:t>NbS</a:t>
            </a:r>
            <a:r>
              <a:rPr lang="en-GB" sz="2000" dirty="0">
                <a:latin typeface="Lato"/>
                <a:ea typeface="+mn-lt"/>
                <a:cs typeface="+mn-lt"/>
              </a:rPr>
              <a:t> the project manager needs to take several types of legislation into account.</a:t>
            </a:r>
            <a:endParaRPr lang="en-GB" sz="2000" dirty="0">
              <a:latin typeface="Lato"/>
              <a:ea typeface="Lato"/>
              <a:cs typeface="Lato"/>
            </a:endParaRPr>
          </a:p>
          <a:p>
            <a:endParaRPr lang="en-GB" sz="2000" dirty="0">
              <a:latin typeface="Lato"/>
              <a:ea typeface="Lato"/>
              <a:cs typeface="Lato"/>
            </a:endParaRPr>
          </a:p>
          <a:p>
            <a:endParaRPr lang="en-GB" sz="2000" dirty="0">
              <a:latin typeface="Lato"/>
              <a:ea typeface="Lato"/>
              <a:cs typeface="Lato"/>
            </a:endParaRPr>
          </a:p>
          <a:p>
            <a:pPr marL="0" indent="0">
              <a:buNone/>
            </a:pPr>
            <a:endParaRPr lang="en-GB" sz="2000" dirty="0"/>
          </a:p>
          <a:p>
            <a:endParaRPr lang="en-GB" sz="2000" dirty="0"/>
          </a:p>
          <a:p>
            <a:pPr marL="0" indent="0">
              <a:buNone/>
            </a:pPr>
            <a:endParaRPr lang="en-GB" dirty="0"/>
          </a:p>
        </p:txBody>
      </p:sp>
      <p:pic>
        <p:nvPicPr>
          <p:cNvPr id="3" name="Picture 2" descr="A picture containing text, tree, outdoor, sign&#10;&#10;Description automatically generated">
            <a:extLst>
              <a:ext uri="{FF2B5EF4-FFF2-40B4-BE49-F238E27FC236}">
                <a16:creationId xmlns:a16="http://schemas.microsoft.com/office/drawing/2014/main" id="{8128E57C-B4B0-2C09-951E-05A3FE8077EB}"/>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6508173" y="2201707"/>
            <a:ext cx="1721922" cy="1733799"/>
          </a:xfrm>
          <a:prstGeom prst="ellipse">
            <a:avLst/>
          </a:prstGeom>
        </p:spPr>
      </p:pic>
      <p:pic>
        <p:nvPicPr>
          <p:cNvPr id="6" name="Picture 5" descr="A picture containing text, tree, outdoor, sign&#10;&#10;Description automatically generated">
            <a:extLst>
              <a:ext uri="{FF2B5EF4-FFF2-40B4-BE49-F238E27FC236}">
                <a16:creationId xmlns:a16="http://schemas.microsoft.com/office/drawing/2014/main" id="{A5DA2E71-C7F2-6B8D-FC8C-DADF41D9C569}"/>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8569493" y="1199433"/>
            <a:ext cx="1531917" cy="1546640"/>
          </a:xfrm>
          <a:prstGeom prst="ellipse">
            <a:avLst/>
          </a:prstGeom>
        </p:spPr>
      </p:pic>
      <p:pic>
        <p:nvPicPr>
          <p:cNvPr id="7" name="Picture 6" descr="A picture containing text, tree, outdoor, sign&#10;&#10;Description automatically generated">
            <a:extLst>
              <a:ext uri="{FF2B5EF4-FFF2-40B4-BE49-F238E27FC236}">
                <a16:creationId xmlns:a16="http://schemas.microsoft.com/office/drawing/2014/main" id="{17E84412-AD98-1309-51FA-B1069D7C10D0}"/>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9821389" y="3151587"/>
            <a:ext cx="1581320" cy="1567838"/>
          </a:xfrm>
          <a:prstGeom prst="ellipse">
            <a:avLst/>
          </a:prstGeom>
        </p:spPr>
      </p:pic>
      <p:pic>
        <p:nvPicPr>
          <p:cNvPr id="8" name="Picture 7" descr="A picture containing text, tree, outdoor, sign&#10;&#10;Description automatically generated">
            <a:extLst>
              <a:ext uri="{FF2B5EF4-FFF2-40B4-BE49-F238E27FC236}">
                <a16:creationId xmlns:a16="http://schemas.microsoft.com/office/drawing/2014/main" id="{14311B52-287C-BAD5-78B8-E602C690E84B}"/>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7778833" y="4213092"/>
            <a:ext cx="1581320" cy="1546640"/>
          </a:xfrm>
          <a:prstGeom prst="ellipse">
            <a:avLst/>
          </a:prstGeom>
        </p:spPr>
      </p:pic>
      <p:sp>
        <p:nvSpPr>
          <p:cNvPr id="9" name="TextBox 8">
            <a:extLst>
              <a:ext uri="{FF2B5EF4-FFF2-40B4-BE49-F238E27FC236}">
                <a16:creationId xmlns:a16="http://schemas.microsoft.com/office/drawing/2014/main" id="{920E31EF-96D3-2827-2621-1D4ADE220DD2}"/>
              </a:ext>
            </a:extLst>
          </p:cNvPr>
          <p:cNvSpPr txBox="1"/>
          <p:nvPr/>
        </p:nvSpPr>
        <p:spPr>
          <a:xfrm>
            <a:off x="6977011" y="4005653"/>
            <a:ext cx="778483" cy="307777"/>
          </a:xfrm>
          <a:prstGeom prst="rect">
            <a:avLst/>
          </a:prstGeom>
          <a:noFill/>
        </p:spPr>
        <p:txBody>
          <a:bodyPr wrap="none" rtlCol="0">
            <a:spAutoFit/>
          </a:bodyPr>
          <a:lstStyle/>
          <a:p>
            <a:r>
              <a:rPr lang="en-GB" sz="1400" b="1">
                <a:solidFill>
                  <a:schemeClr val="tx2"/>
                </a:solidFill>
              </a:rPr>
              <a:t>Country</a:t>
            </a:r>
          </a:p>
        </p:txBody>
      </p:sp>
      <p:sp>
        <p:nvSpPr>
          <p:cNvPr id="11" name="TextBox 10">
            <a:extLst>
              <a:ext uri="{FF2B5EF4-FFF2-40B4-BE49-F238E27FC236}">
                <a16:creationId xmlns:a16="http://schemas.microsoft.com/office/drawing/2014/main" id="{DC6E6BC2-96D1-8575-0285-96D025F54FE3}"/>
              </a:ext>
            </a:extLst>
          </p:cNvPr>
          <p:cNvSpPr txBox="1"/>
          <p:nvPr/>
        </p:nvSpPr>
        <p:spPr>
          <a:xfrm>
            <a:off x="7639815" y="5805870"/>
            <a:ext cx="1859355" cy="307777"/>
          </a:xfrm>
          <a:prstGeom prst="rect">
            <a:avLst/>
          </a:prstGeom>
          <a:noFill/>
        </p:spPr>
        <p:txBody>
          <a:bodyPr wrap="none" rtlCol="0">
            <a:spAutoFit/>
          </a:bodyPr>
          <a:lstStyle/>
          <a:p>
            <a:r>
              <a:rPr lang="en-GB" sz="1400" b="1">
                <a:solidFill>
                  <a:schemeClr val="tx2"/>
                </a:solidFill>
              </a:rPr>
              <a:t>Nature-based Solution</a:t>
            </a:r>
          </a:p>
        </p:txBody>
      </p:sp>
      <p:sp>
        <p:nvSpPr>
          <p:cNvPr id="12" name="TextBox 11">
            <a:extLst>
              <a:ext uri="{FF2B5EF4-FFF2-40B4-BE49-F238E27FC236}">
                <a16:creationId xmlns:a16="http://schemas.microsoft.com/office/drawing/2014/main" id="{3A78B179-FD65-7F10-16DB-1070F4B7A19E}"/>
              </a:ext>
            </a:extLst>
          </p:cNvPr>
          <p:cNvSpPr txBox="1"/>
          <p:nvPr/>
        </p:nvSpPr>
        <p:spPr>
          <a:xfrm>
            <a:off x="10260671" y="4797279"/>
            <a:ext cx="702756" cy="307777"/>
          </a:xfrm>
          <a:prstGeom prst="rect">
            <a:avLst/>
          </a:prstGeom>
          <a:noFill/>
        </p:spPr>
        <p:txBody>
          <a:bodyPr wrap="none" rtlCol="0">
            <a:spAutoFit/>
          </a:bodyPr>
          <a:lstStyle/>
          <a:p>
            <a:r>
              <a:rPr lang="en-GB" sz="1400" b="1">
                <a:solidFill>
                  <a:schemeClr val="tx2"/>
                </a:solidFill>
              </a:rPr>
              <a:t>Hazard</a:t>
            </a:r>
          </a:p>
        </p:txBody>
      </p:sp>
      <p:sp>
        <p:nvSpPr>
          <p:cNvPr id="13" name="TextBox 12">
            <a:extLst>
              <a:ext uri="{FF2B5EF4-FFF2-40B4-BE49-F238E27FC236}">
                <a16:creationId xmlns:a16="http://schemas.microsoft.com/office/drawing/2014/main" id="{E151D849-2225-07A2-0DFE-5C2552EFC034}"/>
              </a:ext>
            </a:extLst>
          </p:cNvPr>
          <p:cNvSpPr txBox="1"/>
          <p:nvPr/>
        </p:nvSpPr>
        <p:spPr>
          <a:xfrm>
            <a:off x="8927070" y="2790445"/>
            <a:ext cx="816762" cy="307777"/>
          </a:xfrm>
          <a:prstGeom prst="rect">
            <a:avLst/>
          </a:prstGeom>
          <a:noFill/>
        </p:spPr>
        <p:txBody>
          <a:bodyPr wrap="none" rtlCol="0">
            <a:spAutoFit/>
          </a:bodyPr>
          <a:lstStyle/>
          <a:p>
            <a:r>
              <a:rPr lang="en-GB" sz="1400" b="1">
                <a:solidFill>
                  <a:schemeClr val="tx2"/>
                </a:solidFill>
              </a:rPr>
              <a:t>Location</a:t>
            </a:r>
          </a:p>
        </p:txBody>
      </p:sp>
    </p:spTree>
    <p:extLst>
      <p:ext uri="{BB962C8B-B14F-4D97-AF65-F5344CB8AC3E}">
        <p14:creationId xmlns:p14="http://schemas.microsoft.com/office/powerpoint/2010/main" val="7555065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A picture containing water, outdoor, sky, nature&#10;&#10;Description automatically generated">
            <a:extLst>
              <a:ext uri="{FF2B5EF4-FFF2-40B4-BE49-F238E27FC236}">
                <a16:creationId xmlns:a16="http://schemas.microsoft.com/office/drawing/2014/main" id="{43F8BF6B-B7CD-9EB2-6281-4E4FDC71C5C6}"/>
              </a:ext>
            </a:extLst>
          </p:cNvPr>
          <p:cNvPicPr>
            <a:picLocks noChangeAspect="1"/>
          </p:cNvPicPr>
          <p:nvPr/>
        </p:nvPicPr>
        <p:blipFill rotWithShape="1">
          <a:blip r:embed="rId3">
            <a:extLst>
              <a:ext uri="{28A0092B-C50C-407E-A947-70E740481C1C}">
                <a14:useLocalDpi xmlns:a14="http://schemas.microsoft.com/office/drawing/2010/main"/>
              </a:ext>
            </a:extLst>
          </a:blip>
          <a:srcRect b="-439"/>
          <a:stretch/>
        </p:blipFill>
        <p:spPr>
          <a:xfrm>
            <a:off x="6244778" y="959556"/>
            <a:ext cx="5949565" cy="5449002"/>
          </a:xfrm>
          <a:prstGeom prst="rect">
            <a:avLst/>
          </a:prstGeom>
        </p:spPr>
      </p:pic>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Example: Bellocchio Beach (1/3)</a:t>
            </a:r>
            <a:endParaRPr lang="en-GB" sz="3200"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17</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3" name="TextBox 22">
            <a:extLst>
              <a:ext uri="{FF2B5EF4-FFF2-40B4-BE49-F238E27FC236}">
                <a16:creationId xmlns:a16="http://schemas.microsoft.com/office/drawing/2014/main" id="{C31ABC77-2BD2-8CE5-A5AB-E6D6E821C607}"/>
              </a:ext>
            </a:extLst>
          </p:cNvPr>
          <p:cNvSpPr txBox="1"/>
          <p:nvPr/>
        </p:nvSpPr>
        <p:spPr>
          <a:xfrm>
            <a:off x="4011190" y="2392748"/>
            <a:ext cx="3489188" cy="307777"/>
          </a:xfrm>
          <a:prstGeom prst="rect">
            <a:avLst/>
          </a:prstGeom>
          <a:noFill/>
        </p:spPr>
        <p:txBody>
          <a:bodyPr wrap="square" lIns="91440" tIns="45720" rIns="91440" bIns="45720" anchor="t">
            <a:spAutoFit/>
          </a:bodyPr>
          <a:lstStyle/>
          <a:p>
            <a:pPr algn="just">
              <a:buFont typeface="Wingdings" panose="05000000000000000000" pitchFamily="2" charset="2"/>
              <a:buChar char="Ø"/>
            </a:pPr>
            <a:endParaRPr lang="en-GB" sz="1400" b="1">
              <a:solidFill>
                <a:srgbClr val="000000"/>
              </a:solidFill>
              <a:cs typeface="Calibri"/>
            </a:endParaRPr>
          </a:p>
        </p:txBody>
      </p:sp>
      <p:sp>
        <p:nvSpPr>
          <p:cNvPr id="12" name="Content Placeholder 11">
            <a:extLst>
              <a:ext uri="{FF2B5EF4-FFF2-40B4-BE49-F238E27FC236}">
                <a16:creationId xmlns:a16="http://schemas.microsoft.com/office/drawing/2014/main" id="{4B4DD235-2AC8-0813-EF04-491A91A993A7}"/>
              </a:ext>
            </a:extLst>
          </p:cNvPr>
          <p:cNvSpPr>
            <a:spLocks noGrp="1"/>
          </p:cNvSpPr>
          <p:nvPr>
            <p:ph sz="half" idx="2"/>
          </p:nvPr>
        </p:nvSpPr>
        <p:spPr>
          <a:xfrm>
            <a:off x="1532240" y="1714036"/>
            <a:ext cx="4409899" cy="3684588"/>
          </a:xfrm>
        </p:spPr>
        <p:txBody>
          <a:bodyPr vert="horz" lIns="91440" tIns="45720" rIns="91440" bIns="45720" rtlCol="0" anchor="t">
            <a:noAutofit/>
          </a:bodyPr>
          <a:lstStyle/>
          <a:p>
            <a:pPr marL="0" indent="0">
              <a:lnSpc>
                <a:spcPct val="100000"/>
              </a:lnSpc>
              <a:buNone/>
            </a:pPr>
            <a:r>
              <a:rPr lang="en-GB" sz="1600" dirty="0">
                <a:latin typeface="Lato"/>
                <a:ea typeface="Lato"/>
                <a:cs typeface="Calibri"/>
              </a:rPr>
              <a:t>Bellocchio beach is a fully natural area, which is part of the Po Delta Biosphere Reserve. The beach is situated between an active touristic hub and the mouth of the Reno river.</a:t>
            </a:r>
            <a:br>
              <a:rPr lang="en-GB" sz="1600" dirty="0">
                <a:latin typeface="Lato"/>
                <a:ea typeface="Lato"/>
                <a:cs typeface="Calibri"/>
              </a:rPr>
            </a:br>
            <a:br>
              <a:rPr lang="en-GB" sz="1600" dirty="0">
                <a:latin typeface="Lato"/>
                <a:ea typeface="Lato"/>
                <a:cs typeface="Calibri"/>
              </a:rPr>
            </a:br>
            <a:endParaRPr lang="en-GB" sz="1600" dirty="0">
              <a:latin typeface="Lato"/>
              <a:ea typeface="Lato"/>
              <a:cs typeface="Calibri"/>
            </a:endParaRPr>
          </a:p>
          <a:p>
            <a:pPr marL="0" indent="0">
              <a:lnSpc>
                <a:spcPct val="100000"/>
              </a:lnSpc>
              <a:buNone/>
            </a:pPr>
            <a:r>
              <a:rPr lang="en-GB" sz="1600" dirty="0">
                <a:latin typeface="Lato"/>
                <a:ea typeface="Lato"/>
                <a:cs typeface="Calibri"/>
              </a:rPr>
              <a:t>The area is strongly affected by marine erosion and in case of storm surges, sea water floods the lagoon threatening the freshwater ecosystem and biodiversity. </a:t>
            </a:r>
            <a:br>
              <a:rPr lang="en-GB" sz="1600" dirty="0">
                <a:latin typeface="Lato"/>
                <a:ea typeface="Lato"/>
                <a:cs typeface="Calibri"/>
              </a:rPr>
            </a:br>
            <a:br>
              <a:rPr lang="en-GB" sz="1600" dirty="0">
                <a:latin typeface="Lato"/>
                <a:ea typeface="Lato"/>
                <a:cs typeface="Calibri"/>
              </a:rPr>
            </a:br>
            <a:br>
              <a:rPr lang="en-GB" sz="1600" dirty="0">
                <a:latin typeface="Lato"/>
                <a:ea typeface="Lato"/>
                <a:cs typeface="Calibri"/>
              </a:rPr>
            </a:br>
            <a:endParaRPr lang="en-GB" sz="1600" dirty="0">
              <a:latin typeface="Lato"/>
              <a:ea typeface="Lato"/>
              <a:cs typeface="Calibri"/>
            </a:endParaRPr>
          </a:p>
          <a:p>
            <a:pPr marL="0" indent="0">
              <a:lnSpc>
                <a:spcPct val="100000"/>
              </a:lnSpc>
              <a:buNone/>
            </a:pPr>
            <a:r>
              <a:rPr lang="en-GB" sz="1600" dirty="0">
                <a:latin typeface="Lato"/>
                <a:ea typeface="Lato"/>
                <a:cs typeface="Calibri"/>
              </a:rPr>
              <a:t>The aim was to build an artificial dune to mitigate storm surges and coastal erosion.</a:t>
            </a:r>
            <a:endParaRPr lang="en-GB" sz="1600">
              <a:cs typeface="Calibri"/>
            </a:endParaRPr>
          </a:p>
        </p:txBody>
      </p:sp>
      <p:pic>
        <p:nvPicPr>
          <p:cNvPr id="17" name="Picture 16" descr="A picture containing text, tree, outdoor, sign&#10;&#10;Description automatically generated">
            <a:extLst>
              <a:ext uri="{FF2B5EF4-FFF2-40B4-BE49-F238E27FC236}">
                <a16:creationId xmlns:a16="http://schemas.microsoft.com/office/drawing/2014/main" id="{DF530F57-66B5-266B-6B2E-E2ED31E3FBB6}"/>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286270" y="1636878"/>
            <a:ext cx="1150918" cy="1165641"/>
          </a:xfrm>
          <a:prstGeom prst="ellipse">
            <a:avLst/>
          </a:prstGeom>
        </p:spPr>
      </p:pic>
      <p:pic>
        <p:nvPicPr>
          <p:cNvPr id="24" name="Picture 23" descr="A picture containing text, tree, outdoor, sign&#10;&#10;Description automatically generated">
            <a:extLst>
              <a:ext uri="{FF2B5EF4-FFF2-40B4-BE49-F238E27FC236}">
                <a16:creationId xmlns:a16="http://schemas.microsoft.com/office/drawing/2014/main" id="{0D33816F-3291-99C5-D13B-5066D1EF681D}"/>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282278" y="3179808"/>
            <a:ext cx="1157987" cy="1172727"/>
          </a:xfrm>
          <a:prstGeom prst="ellipse">
            <a:avLst/>
          </a:prstGeom>
        </p:spPr>
      </p:pic>
      <p:pic>
        <p:nvPicPr>
          <p:cNvPr id="27" name="Picture 26" descr="A picture containing text, tree, outdoor, sign&#10;&#10;Description automatically generated">
            <a:extLst>
              <a:ext uri="{FF2B5EF4-FFF2-40B4-BE49-F238E27FC236}">
                <a16:creationId xmlns:a16="http://schemas.microsoft.com/office/drawing/2014/main" id="{C37C166C-4BFC-59DC-6FDD-BC3791C88238}"/>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285833" y="4721093"/>
            <a:ext cx="1157987" cy="1179752"/>
          </a:xfrm>
          <a:prstGeom prst="ellipse">
            <a:avLst/>
          </a:prstGeom>
        </p:spPr>
      </p:pic>
    </p:spTree>
    <p:extLst>
      <p:ext uri="{BB962C8B-B14F-4D97-AF65-F5344CB8AC3E}">
        <p14:creationId xmlns:p14="http://schemas.microsoft.com/office/powerpoint/2010/main" val="15952430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18</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6" name="Picture 6" descr="Diagram&#10;&#10;Description automatically generated">
            <a:extLst>
              <a:ext uri="{FF2B5EF4-FFF2-40B4-BE49-F238E27FC236}">
                <a16:creationId xmlns:a16="http://schemas.microsoft.com/office/drawing/2014/main" id="{A0D16DFE-3ED8-B976-91A0-956640DCA883}"/>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2333883" y="1051597"/>
            <a:ext cx="8107632" cy="684207"/>
          </a:xfrm>
          <a:prstGeom prst="rect">
            <a:avLst/>
          </a:prstGeom>
        </p:spPr>
      </p:pic>
      <p:sp>
        <p:nvSpPr>
          <p:cNvPr id="5" name="TextBox 4">
            <a:extLst>
              <a:ext uri="{FF2B5EF4-FFF2-40B4-BE49-F238E27FC236}">
                <a16:creationId xmlns:a16="http://schemas.microsoft.com/office/drawing/2014/main" id="{CA5162CB-4522-D497-13D3-47A7A26A6C79}"/>
              </a:ext>
            </a:extLst>
          </p:cNvPr>
          <p:cNvSpPr txBox="1"/>
          <p:nvPr/>
        </p:nvSpPr>
        <p:spPr>
          <a:xfrm>
            <a:off x="79845" y="191574"/>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Example: Bellocchio Beach (2/3)</a:t>
            </a:r>
            <a:endParaRPr lang="en-GB" sz="3200" dirty="0">
              <a:solidFill>
                <a:schemeClr val="bg1"/>
              </a:solidFill>
              <a:latin typeface="Lato"/>
              <a:ea typeface="Lato"/>
              <a:cs typeface="Lato"/>
            </a:endParaRPr>
          </a:p>
        </p:txBody>
      </p:sp>
      <p:pic>
        <p:nvPicPr>
          <p:cNvPr id="9" name="Picture 6" descr="Diagram&#10;&#10;Description automatically generated">
            <a:extLst>
              <a:ext uri="{FF2B5EF4-FFF2-40B4-BE49-F238E27FC236}">
                <a16:creationId xmlns:a16="http://schemas.microsoft.com/office/drawing/2014/main" id="{F39F16E3-8D9B-2BFE-6FE3-805D0CDC8C9D}"/>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2333883" y="1714500"/>
            <a:ext cx="3314357" cy="4597916"/>
          </a:xfrm>
          <a:prstGeom prst="rect">
            <a:avLst/>
          </a:prstGeom>
        </p:spPr>
      </p:pic>
      <p:sp>
        <p:nvSpPr>
          <p:cNvPr id="11" name="Rectangle 10">
            <a:extLst>
              <a:ext uri="{FF2B5EF4-FFF2-40B4-BE49-F238E27FC236}">
                <a16:creationId xmlns:a16="http://schemas.microsoft.com/office/drawing/2014/main" id="{02DF0D41-8868-4398-B98A-4F7039353FC3}"/>
              </a:ext>
            </a:extLst>
          </p:cNvPr>
          <p:cNvSpPr/>
          <p:nvPr/>
        </p:nvSpPr>
        <p:spPr>
          <a:xfrm>
            <a:off x="4763911" y="3705578"/>
            <a:ext cx="917222" cy="9172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6" descr="Diagram&#10;&#10;Description automatically generated">
            <a:extLst>
              <a:ext uri="{FF2B5EF4-FFF2-40B4-BE49-F238E27FC236}">
                <a16:creationId xmlns:a16="http://schemas.microsoft.com/office/drawing/2014/main" id="{A39AD477-2337-5367-7298-372A3FCA83AF}"/>
              </a:ext>
            </a:extLst>
          </p:cNvPr>
          <p:cNvPicPr>
            <a:picLocks noChangeAspect="1"/>
          </p:cNvPicPr>
          <p:nvPr/>
        </p:nvPicPr>
        <p:blipFill rotWithShape="1">
          <a:blip r:embed="rId7">
            <a:extLst>
              <a:ext uri="{28A0092B-C50C-407E-A947-70E740481C1C}">
                <a14:useLocalDpi xmlns:a14="http://schemas.microsoft.com/office/drawing/2010/main"/>
              </a:ext>
            </a:extLst>
          </a:blip>
          <a:srcRect r="-234"/>
          <a:stretch/>
        </p:blipFill>
        <p:spPr>
          <a:xfrm>
            <a:off x="4856718" y="1714819"/>
            <a:ext cx="6261609" cy="4597608"/>
          </a:xfrm>
          <a:prstGeom prst="rect">
            <a:avLst/>
          </a:prstGeom>
        </p:spPr>
      </p:pic>
    </p:spTree>
    <p:extLst>
      <p:ext uri="{BB962C8B-B14F-4D97-AF65-F5344CB8AC3E}">
        <p14:creationId xmlns:p14="http://schemas.microsoft.com/office/powerpoint/2010/main" val="3787533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30" descr="Diagram, text&#10;&#10;Description automatically generated">
            <a:extLst>
              <a:ext uri="{FF2B5EF4-FFF2-40B4-BE49-F238E27FC236}">
                <a16:creationId xmlns:a16="http://schemas.microsoft.com/office/drawing/2014/main" id="{F6AE0252-22CB-F1C4-FC14-88E214042D4D}"/>
              </a:ext>
            </a:extLst>
          </p:cNvPr>
          <p:cNvPicPr>
            <a:picLocks noChangeAspect="1"/>
          </p:cNvPicPr>
          <p:nvPr/>
        </p:nvPicPr>
        <p:blipFill rotWithShape="1">
          <a:blip r:embed="rId3">
            <a:extLst>
              <a:ext uri="{28A0092B-C50C-407E-A947-70E740481C1C}">
                <a14:useLocalDpi xmlns:a14="http://schemas.microsoft.com/office/drawing/2010/main"/>
              </a:ext>
            </a:extLst>
          </a:blip>
          <a:srcRect r="-295" b="-503"/>
          <a:stretch/>
        </p:blipFill>
        <p:spPr>
          <a:xfrm>
            <a:off x="4946650" y="2022309"/>
            <a:ext cx="7187450" cy="4242125"/>
          </a:xfrm>
          <a:prstGeom prst="rect">
            <a:avLst/>
          </a:prstGeom>
        </p:spPr>
      </p:pic>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19</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9" name="TextBox 8">
            <a:extLst>
              <a:ext uri="{FF2B5EF4-FFF2-40B4-BE49-F238E27FC236}">
                <a16:creationId xmlns:a16="http://schemas.microsoft.com/office/drawing/2014/main" id="{6DB3B63A-121C-ADAD-5DEA-320774FDF756}"/>
              </a:ext>
            </a:extLst>
          </p:cNvPr>
          <p:cNvSpPr txBox="1"/>
          <p:nvPr/>
        </p:nvSpPr>
        <p:spPr>
          <a:xfrm>
            <a:off x="79845" y="191574"/>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Example: Bellocchio Beach (3/3)</a:t>
            </a:r>
            <a:endParaRPr lang="en-GB" sz="3200" dirty="0">
              <a:solidFill>
                <a:schemeClr val="bg1"/>
              </a:solidFill>
              <a:latin typeface="Lato"/>
              <a:ea typeface="Lato"/>
              <a:cs typeface="Lato"/>
            </a:endParaRPr>
          </a:p>
        </p:txBody>
      </p:sp>
      <p:pic>
        <p:nvPicPr>
          <p:cNvPr id="12" name="Picture 6" descr="Diagram&#10;&#10;Description automatically generated">
            <a:extLst>
              <a:ext uri="{FF2B5EF4-FFF2-40B4-BE49-F238E27FC236}">
                <a16:creationId xmlns:a16="http://schemas.microsoft.com/office/drawing/2014/main" id="{21E98E93-F59D-47D4-E575-E479223BEF75}"/>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626592" y="1196837"/>
            <a:ext cx="3168789" cy="1909125"/>
          </a:xfrm>
          <a:prstGeom prst="rect">
            <a:avLst/>
          </a:prstGeom>
          <a:ln w="28575">
            <a:solidFill>
              <a:schemeClr val="bg2">
                <a:lumMod val="90000"/>
              </a:schemeClr>
            </a:solidFill>
          </a:ln>
        </p:spPr>
      </p:pic>
      <p:pic>
        <p:nvPicPr>
          <p:cNvPr id="32" name="Picture 30" descr="Diagram, text&#10;&#10;Description automatically generated">
            <a:extLst>
              <a:ext uri="{FF2B5EF4-FFF2-40B4-BE49-F238E27FC236}">
                <a16:creationId xmlns:a16="http://schemas.microsoft.com/office/drawing/2014/main" id="{9770A0A0-191B-884E-379D-296B3EE8AFAF}"/>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1051984" y="4144267"/>
            <a:ext cx="3217990" cy="1126655"/>
          </a:xfrm>
          <a:prstGeom prst="rect">
            <a:avLst/>
          </a:prstGeom>
        </p:spPr>
      </p:pic>
      <p:pic>
        <p:nvPicPr>
          <p:cNvPr id="34" name="Picture 30" descr="Diagram, text&#10;&#10;Description automatically generated">
            <a:extLst>
              <a:ext uri="{FF2B5EF4-FFF2-40B4-BE49-F238E27FC236}">
                <a16:creationId xmlns:a16="http://schemas.microsoft.com/office/drawing/2014/main" id="{FC82AA09-9AD9-E6EC-F2AF-C5AD59FD01D0}"/>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rot="-2700000">
            <a:off x="4058382" y="4119572"/>
            <a:ext cx="1016946" cy="100650"/>
          </a:xfrm>
          <a:prstGeom prst="rect">
            <a:avLst/>
          </a:prstGeom>
        </p:spPr>
      </p:pic>
      <p:sp>
        <p:nvSpPr>
          <p:cNvPr id="7" name="Verbindingslijn: gekromd 6">
            <a:extLst>
              <a:ext uri="{FF2B5EF4-FFF2-40B4-BE49-F238E27FC236}">
                <a16:creationId xmlns:a16="http://schemas.microsoft.com/office/drawing/2014/main" id="{53729179-6396-40D0-BEE8-B625919700B8}"/>
              </a:ext>
            </a:extLst>
          </p:cNvPr>
          <p:cNvSpPr/>
          <p:nvPr/>
        </p:nvSpPr>
        <p:spPr>
          <a:xfrm rot="16200000">
            <a:off x="3636908" y="612846"/>
            <a:ext cx="1141857" cy="3921166"/>
          </a:xfrm>
          <a:prstGeom prst="curvedConnector5">
            <a:avLst>
              <a:gd name="adj1" fmla="val -31281"/>
              <a:gd name="adj2" fmla="val 61836"/>
              <a:gd name="adj3" fmla="val 148871"/>
            </a:avLst>
          </a:prstGeom>
          <a:solidFill>
            <a:srgbClr val="000000">
              <a:alpha val="5000"/>
            </a:srgbClr>
          </a:solidFill>
          <a:ln w="18000">
            <a:solidFill>
              <a:srgbClr val="000000"/>
            </a:solidFill>
            <a:tailEnd type="arrow"/>
          </a:ln>
        </p:spPr>
        <p:style>
          <a:lnRef idx="1">
            <a:schemeClr val="accent1"/>
          </a:lnRef>
          <a:fillRef idx="0">
            <a:schemeClr val="accent1"/>
          </a:fillRef>
          <a:effectRef idx="0">
            <a:schemeClr val="accent1"/>
          </a:effectRef>
          <a:fontRef idx="minor">
            <a:schemeClr val="tx1"/>
          </a:fontRef>
        </p:style>
        <p:txBody>
          <a:bodyPr wrap="none" rtlCol="0" anchor="ctr" anchorCtr="1"/>
          <a:lstStyle/>
          <a:p>
            <a:endParaRPr lang="fr-FR">
              <a:solidFill>
                <a:srgbClr val="000000"/>
              </a:solidFill>
            </a:endParaRPr>
          </a:p>
        </p:txBody>
      </p:sp>
    </p:spTree>
    <p:extLst>
      <p:ext uri="{BB962C8B-B14F-4D97-AF65-F5344CB8AC3E}">
        <p14:creationId xmlns:p14="http://schemas.microsoft.com/office/powerpoint/2010/main" val="30109280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2EFFEF10-A408-3AB1-3C0D-198E5B68E238}"/>
              </a:ext>
            </a:extLst>
          </p:cNvPr>
          <p:cNvCxnSpPr>
            <a:cxnSpLocks/>
          </p:cNvCxnSpPr>
          <p:nvPr/>
        </p:nvCxnSpPr>
        <p:spPr>
          <a:xfrm>
            <a:off x="4781637" y="910948"/>
            <a:ext cx="0" cy="5469735"/>
          </a:xfrm>
          <a:prstGeom prst="line">
            <a:avLst/>
          </a:prstGeom>
          <a:ln w="38100">
            <a:solidFill>
              <a:srgbClr val="46BDE8"/>
            </a:solidFill>
          </a:ln>
        </p:spPr>
        <p:style>
          <a:lnRef idx="1">
            <a:schemeClr val="accent1"/>
          </a:lnRef>
          <a:fillRef idx="0">
            <a:schemeClr val="accent1"/>
          </a:fillRef>
          <a:effectRef idx="0">
            <a:schemeClr val="accent1"/>
          </a:effectRef>
          <a:fontRef idx="minor">
            <a:schemeClr val="tx1"/>
          </a:fontRef>
        </p:style>
      </p:cxnSp>
      <p:pic>
        <p:nvPicPr>
          <p:cNvPr id="8" name="Picture 14">
            <a:extLst>
              <a:ext uri="{FF2B5EF4-FFF2-40B4-BE49-F238E27FC236}">
                <a16:creationId xmlns:a16="http://schemas.microsoft.com/office/drawing/2014/main" id="{952CCCFF-75E4-4CA0-D2F1-06F69CB1E715}"/>
              </a:ext>
            </a:extLst>
          </p:cNvPr>
          <p:cNvPicPr>
            <a:picLocks noChangeAspect="1"/>
          </p:cNvPicPr>
          <p:nvPr/>
        </p:nvPicPr>
        <p:blipFill rotWithShape="1">
          <a:blip r:embed="rId3">
            <a:extLst>
              <a:ext uri="{28A0092B-C50C-407E-A947-70E740481C1C}">
                <a14:useLocalDpi xmlns:a14="http://schemas.microsoft.com/office/drawing/2010/main"/>
              </a:ext>
            </a:extLst>
          </a:blip>
          <a:srcRect t="-478"/>
          <a:stretch/>
        </p:blipFill>
        <p:spPr>
          <a:xfrm>
            <a:off x="5682821" y="1410077"/>
            <a:ext cx="6145004" cy="4104683"/>
          </a:xfrm>
          <a:prstGeom prst="rect">
            <a:avLst/>
          </a:prstGeom>
        </p:spPr>
      </p:pic>
      <p:pic>
        <p:nvPicPr>
          <p:cNvPr id="30" name="Picture 29">
            <a:extLst>
              <a:ext uri="{FF2B5EF4-FFF2-40B4-BE49-F238E27FC236}">
                <a16:creationId xmlns:a16="http://schemas.microsoft.com/office/drawing/2014/main" id="{ABE73262-0C8F-6964-1237-65531C4E71AB}"/>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0153493" y="5426894"/>
            <a:ext cx="994211" cy="744158"/>
          </a:xfrm>
          <a:prstGeom prst="rect">
            <a:avLst/>
          </a:prstGeom>
        </p:spPr>
      </p:pic>
      <p:pic>
        <p:nvPicPr>
          <p:cNvPr id="26" name="Picture 25">
            <a:extLst>
              <a:ext uri="{FF2B5EF4-FFF2-40B4-BE49-F238E27FC236}">
                <a16:creationId xmlns:a16="http://schemas.microsoft.com/office/drawing/2014/main" id="{2DD459D3-E1FC-6E29-513F-C720F7D660FE}"/>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11105993" y="5424611"/>
            <a:ext cx="911883" cy="733477"/>
          </a:xfrm>
          <a:prstGeom prst="rect">
            <a:avLst/>
          </a:prstGeom>
        </p:spPr>
      </p:pic>
      <p:sp>
        <p:nvSpPr>
          <p:cNvPr id="6" name="Rectangle 5">
            <a:extLst>
              <a:ext uri="{FF2B5EF4-FFF2-40B4-BE49-F238E27FC236}">
                <a16:creationId xmlns:a16="http://schemas.microsoft.com/office/drawing/2014/main" id="{03137365-A700-4487-83AD-80695501E7D2}"/>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7" name="Rectangle 6">
            <a:extLst>
              <a:ext uri="{FF2B5EF4-FFF2-40B4-BE49-F238E27FC236}">
                <a16:creationId xmlns:a16="http://schemas.microsoft.com/office/drawing/2014/main" id="{44144BC1-B916-432B-A7E7-D80C7D31F4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9" name="Picture 8" descr="Logo&#10;&#10;Description automatically generated">
            <a:extLst>
              <a:ext uri="{FF2B5EF4-FFF2-40B4-BE49-F238E27FC236}">
                <a16:creationId xmlns:a16="http://schemas.microsoft.com/office/drawing/2014/main" id="{89DEE307-3514-4CCC-B207-F1130507AD1D}"/>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0" name="Group 9">
            <a:extLst>
              <a:ext uri="{FF2B5EF4-FFF2-40B4-BE49-F238E27FC236}">
                <a16:creationId xmlns:a16="http://schemas.microsoft.com/office/drawing/2014/main" id="{27950EEC-3C33-4B34-9790-3D96EA773D5D}"/>
              </a:ext>
            </a:extLst>
          </p:cNvPr>
          <p:cNvGrpSpPr/>
          <p:nvPr/>
        </p:nvGrpSpPr>
        <p:grpSpPr>
          <a:xfrm>
            <a:off x="9938654" y="6352565"/>
            <a:ext cx="2141003" cy="464738"/>
            <a:chOff x="266045" y="6130130"/>
            <a:chExt cx="2431435" cy="525217"/>
          </a:xfrm>
        </p:grpSpPr>
        <p:pic>
          <p:nvPicPr>
            <p:cNvPr id="11" name="Picture 10">
              <a:extLst>
                <a:ext uri="{FF2B5EF4-FFF2-40B4-BE49-F238E27FC236}">
                  <a16:creationId xmlns:a16="http://schemas.microsoft.com/office/drawing/2014/main" id="{061AC3EC-BFE8-419F-85CD-B85AD43739F9}"/>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2" name="TextBox 11">
              <a:extLst>
                <a:ext uri="{FF2B5EF4-FFF2-40B4-BE49-F238E27FC236}">
                  <a16:creationId xmlns:a16="http://schemas.microsoft.com/office/drawing/2014/main" id="{F9F709DD-6026-4B8E-A477-E690017BADE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3" name="TextBox 12">
            <a:extLst>
              <a:ext uri="{FF2B5EF4-FFF2-40B4-BE49-F238E27FC236}">
                <a16:creationId xmlns:a16="http://schemas.microsoft.com/office/drawing/2014/main" id="{DC7D484A-B23D-40BC-966D-52D6745A1F2D}"/>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About OPERANDUM</a:t>
            </a:r>
            <a:endParaRPr lang="en-GB" sz="3200">
              <a:solidFill>
                <a:schemeClr val="bg1"/>
              </a:solidFill>
              <a:latin typeface="Lato"/>
              <a:ea typeface="Lato"/>
              <a:cs typeface="Lato"/>
            </a:endParaRPr>
          </a:p>
        </p:txBody>
      </p:sp>
      <p:pic>
        <p:nvPicPr>
          <p:cNvPr id="14" name="Immagine 3">
            <a:extLst>
              <a:ext uri="{FF2B5EF4-FFF2-40B4-BE49-F238E27FC236}">
                <a16:creationId xmlns:a16="http://schemas.microsoft.com/office/drawing/2014/main" id="{7B42024F-CC58-440B-8AB3-2C1FDF4DDBAC}"/>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60143" y="1410077"/>
            <a:ext cx="4035216" cy="1427201"/>
          </a:xfrm>
          <a:prstGeom prst="rect">
            <a:avLst/>
          </a:prstGeom>
        </p:spPr>
      </p:pic>
      <p:sp>
        <p:nvSpPr>
          <p:cNvPr id="2" name="Rectangle 1">
            <a:extLst>
              <a:ext uri="{FF2B5EF4-FFF2-40B4-BE49-F238E27FC236}">
                <a16:creationId xmlns:a16="http://schemas.microsoft.com/office/drawing/2014/main" id="{3931F2EE-3CD9-756D-FBFE-6EEB87F63031}"/>
              </a:ext>
            </a:extLst>
          </p:cNvPr>
          <p:cNvSpPr/>
          <p:nvPr/>
        </p:nvSpPr>
        <p:spPr>
          <a:xfrm>
            <a:off x="8646695" y="5193632"/>
            <a:ext cx="1580147"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2BDF2F3F-7A5A-E00B-F7AA-26FF1341304E}"/>
              </a:ext>
            </a:extLst>
          </p:cNvPr>
          <p:cNvSpPr txBox="1"/>
          <p:nvPr/>
        </p:nvSpPr>
        <p:spPr>
          <a:xfrm>
            <a:off x="454825" y="3274307"/>
            <a:ext cx="4035223" cy="3385542"/>
          </a:xfrm>
          <a:prstGeom prst="rect">
            <a:avLst/>
          </a:prstGeom>
          <a:noFill/>
          <a:ln>
            <a:noFill/>
          </a:ln>
        </p:spPr>
        <p:txBody>
          <a:bodyPr wrap="square" lIns="91440" tIns="45720" rIns="91440" bIns="45720" rtlCol="0" anchor="t">
            <a:spAutoFit/>
          </a:bodyPr>
          <a:lstStyle/>
          <a:p>
            <a:pPr marL="285750" indent="-285750">
              <a:buFont typeface="Arial"/>
              <a:buChar char="•"/>
            </a:pPr>
            <a:r>
              <a:rPr lang="en-GB" sz="1600">
                <a:solidFill>
                  <a:schemeClr val="tx1">
                    <a:lumMod val="75000"/>
                    <a:lumOff val="25000"/>
                  </a:schemeClr>
                </a:solidFill>
                <a:latin typeface="Lato"/>
                <a:ea typeface="+mn-lt"/>
                <a:cs typeface="+mn-lt"/>
              </a:rPr>
              <a:t>4-year, European project, with 26 international partners </a:t>
            </a:r>
          </a:p>
          <a:p>
            <a:pPr marL="285750" indent="-285750">
              <a:buFont typeface="Arial"/>
              <a:buChar char="•"/>
            </a:pPr>
            <a:endParaRPr lang="en-GB" sz="1600">
              <a:solidFill>
                <a:schemeClr val="tx1">
                  <a:lumMod val="75000"/>
                  <a:lumOff val="25000"/>
                </a:schemeClr>
              </a:solidFill>
              <a:latin typeface="Lato"/>
              <a:ea typeface="+mn-lt"/>
              <a:cs typeface="+mn-lt"/>
            </a:endParaRPr>
          </a:p>
          <a:p>
            <a:pPr marL="285750" indent="-285750">
              <a:buFont typeface="Arial"/>
              <a:buChar char="•"/>
            </a:pPr>
            <a:r>
              <a:rPr lang="en-GB" sz="1600">
                <a:solidFill>
                  <a:schemeClr val="tx1">
                    <a:lumMod val="75000"/>
                    <a:lumOff val="25000"/>
                  </a:schemeClr>
                </a:solidFill>
                <a:latin typeface="Lato"/>
                <a:ea typeface="Lato"/>
                <a:cs typeface="Calibri" panose="020F0502020204030204"/>
              </a:rPr>
              <a:t>Sustainable solutions based on nature  - Nature-based Solutions - to adapt to extreme weather events</a:t>
            </a:r>
          </a:p>
          <a:p>
            <a:pPr marL="285750" indent="-285750">
              <a:buFont typeface="Arial"/>
              <a:buChar char="•"/>
            </a:pPr>
            <a:endParaRPr lang="en-GB" sz="1600">
              <a:solidFill>
                <a:schemeClr val="tx1">
                  <a:lumMod val="75000"/>
                  <a:lumOff val="25000"/>
                </a:schemeClr>
              </a:solidFill>
              <a:latin typeface="Lato"/>
              <a:ea typeface="Lato"/>
              <a:cs typeface="Calibri" panose="020F0502020204030204"/>
            </a:endParaRPr>
          </a:p>
          <a:p>
            <a:pPr marL="285750" indent="-285750">
              <a:buFont typeface="Arial"/>
              <a:buChar char="•"/>
            </a:pPr>
            <a:r>
              <a:rPr lang="en-GB" sz="1600">
                <a:solidFill>
                  <a:schemeClr val="tx1">
                    <a:lumMod val="75000"/>
                    <a:lumOff val="25000"/>
                  </a:schemeClr>
                </a:solidFill>
                <a:latin typeface="Lato"/>
                <a:ea typeface="Lato"/>
                <a:cs typeface="Calibri" panose="020F0502020204030204"/>
              </a:rPr>
              <a:t>Demonstrate the tools and methods for the validation of these solutions in 10 Open Air Laboratories (OALs)</a:t>
            </a:r>
            <a:br>
              <a:rPr lang="en-GB">
                <a:latin typeface="Lato"/>
                <a:ea typeface="Lato"/>
                <a:cs typeface="Lato"/>
              </a:rPr>
            </a:br>
            <a:br>
              <a:rPr lang="en-GB">
                <a:latin typeface="Lato" panose="020F0502020204030203" pitchFamily="34" charset="0"/>
                <a:ea typeface="Lato" panose="020F0502020204030203" pitchFamily="34" charset="0"/>
                <a:cs typeface="Lato" panose="020F0502020204030203" pitchFamily="34" charset="0"/>
              </a:rPr>
            </a:br>
            <a:endParaRPr lang="en-GB">
              <a:solidFill>
                <a:schemeClr val="tx1">
                  <a:lumMod val="75000"/>
                  <a:lumOff val="25000"/>
                </a:schemeClr>
              </a:solidFill>
              <a:latin typeface="Lato" panose="020F0502020204030203" pitchFamily="34" charset="0"/>
              <a:ea typeface="Lato" panose="020F0502020204030203" pitchFamily="34" charset="0"/>
              <a:cs typeface="Lato" panose="020F0502020204030203" pitchFamily="34" charset="0"/>
            </a:endParaRPr>
          </a:p>
          <a:p>
            <a:endParaRPr lang="en-GB" b="1">
              <a:solidFill>
                <a:srgbClr val="00A7E2"/>
              </a:solidFill>
              <a:latin typeface="Lato" panose="020F0502020204030203" pitchFamily="34" charset="0"/>
              <a:ea typeface="Lato" panose="020F0502020204030203" pitchFamily="34" charset="0"/>
              <a:cs typeface="Lato" panose="020F0502020204030203" pitchFamily="34" charset="0"/>
            </a:endParaRPr>
          </a:p>
        </p:txBody>
      </p:sp>
      <p:sp>
        <p:nvSpPr>
          <p:cNvPr id="3" name="TextBox 2">
            <a:extLst>
              <a:ext uri="{FF2B5EF4-FFF2-40B4-BE49-F238E27FC236}">
                <a16:creationId xmlns:a16="http://schemas.microsoft.com/office/drawing/2014/main" id="{3E2712F8-9655-4252-F8E4-637F6C52A3D4}"/>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2</a:t>
            </a:r>
          </a:p>
        </p:txBody>
      </p:sp>
      <p:pic>
        <p:nvPicPr>
          <p:cNvPr id="23" name="Picture 23">
            <a:extLst>
              <a:ext uri="{FF2B5EF4-FFF2-40B4-BE49-F238E27FC236}">
                <a16:creationId xmlns:a16="http://schemas.microsoft.com/office/drawing/2014/main" id="{8D27468A-0D84-18C5-F9A1-8139DBB49F47}"/>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4946493" y="5414416"/>
            <a:ext cx="892894" cy="810055"/>
          </a:xfrm>
          <a:prstGeom prst="rect">
            <a:avLst/>
          </a:prstGeom>
        </p:spPr>
      </p:pic>
      <p:pic>
        <p:nvPicPr>
          <p:cNvPr id="24" name="Picture 23">
            <a:extLst>
              <a:ext uri="{FF2B5EF4-FFF2-40B4-BE49-F238E27FC236}">
                <a16:creationId xmlns:a16="http://schemas.microsoft.com/office/drawing/2014/main" id="{E0F2BB6F-CCCF-AB81-247D-B06B9B8D2EEB}"/>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9283543" y="5406146"/>
            <a:ext cx="956280" cy="811255"/>
          </a:xfrm>
          <a:prstGeom prst="rect">
            <a:avLst/>
          </a:prstGeom>
        </p:spPr>
      </p:pic>
      <p:pic>
        <p:nvPicPr>
          <p:cNvPr id="25" name="Picture 23" descr="Logo, company name&#10;&#10;Description automatically generated">
            <a:extLst>
              <a:ext uri="{FF2B5EF4-FFF2-40B4-BE49-F238E27FC236}">
                <a16:creationId xmlns:a16="http://schemas.microsoft.com/office/drawing/2014/main" id="{9AB21D6C-0716-2752-B16A-E0DCC2315054}"/>
              </a:ext>
            </a:extLst>
          </p:cNvPr>
          <p:cNvPicPr>
            <a:picLocks noChangeAspect="1"/>
          </p:cNvPicPr>
          <p:nvPr/>
        </p:nvPicPr>
        <p:blipFill rotWithShape="1">
          <a:blip r:embed="rId11">
            <a:extLst>
              <a:ext uri="{28A0092B-C50C-407E-A947-70E740481C1C}">
                <a14:useLocalDpi xmlns:a14="http://schemas.microsoft.com/office/drawing/2010/main"/>
              </a:ext>
            </a:extLst>
          </a:blip>
          <a:srcRect/>
          <a:stretch/>
        </p:blipFill>
        <p:spPr>
          <a:xfrm>
            <a:off x="6629243" y="5413837"/>
            <a:ext cx="904294" cy="808203"/>
          </a:xfrm>
          <a:prstGeom prst="rect">
            <a:avLst/>
          </a:prstGeom>
        </p:spPr>
      </p:pic>
      <p:pic>
        <p:nvPicPr>
          <p:cNvPr id="27" name="Picture 23">
            <a:extLst>
              <a:ext uri="{FF2B5EF4-FFF2-40B4-BE49-F238E27FC236}">
                <a16:creationId xmlns:a16="http://schemas.microsoft.com/office/drawing/2014/main" id="{F8434303-31BF-0458-32DE-F6492742B333}"/>
              </a:ext>
            </a:extLst>
          </p:cNvPr>
          <p:cNvPicPr>
            <a:picLocks noChangeAspect="1"/>
          </p:cNvPicPr>
          <p:nvPr/>
        </p:nvPicPr>
        <p:blipFill rotWithShape="1">
          <a:blip r:embed="rId12">
            <a:extLst>
              <a:ext uri="{28A0092B-C50C-407E-A947-70E740481C1C}">
                <a14:useLocalDpi xmlns:a14="http://schemas.microsoft.com/office/drawing/2010/main"/>
              </a:ext>
            </a:extLst>
          </a:blip>
          <a:srcRect/>
          <a:stretch/>
        </p:blipFill>
        <p:spPr>
          <a:xfrm>
            <a:off x="5841843" y="5428883"/>
            <a:ext cx="873898" cy="797074"/>
          </a:xfrm>
          <a:prstGeom prst="rect">
            <a:avLst/>
          </a:prstGeom>
        </p:spPr>
      </p:pic>
      <p:pic>
        <p:nvPicPr>
          <p:cNvPr id="28" name="Picture 23" descr="Logo, company name&#10;&#10;Description automatically generated">
            <a:extLst>
              <a:ext uri="{FF2B5EF4-FFF2-40B4-BE49-F238E27FC236}">
                <a16:creationId xmlns:a16="http://schemas.microsoft.com/office/drawing/2014/main" id="{77CE564A-8D7D-1D65-43C1-6F768C55825C}"/>
              </a:ext>
            </a:extLst>
          </p:cNvPr>
          <p:cNvPicPr>
            <a:picLocks noChangeAspect="1"/>
          </p:cNvPicPr>
          <p:nvPr/>
        </p:nvPicPr>
        <p:blipFill rotWithShape="1">
          <a:blip r:embed="rId13">
            <a:extLst>
              <a:ext uri="{28A0092B-C50C-407E-A947-70E740481C1C}">
                <a14:useLocalDpi xmlns:a14="http://schemas.microsoft.com/office/drawing/2010/main"/>
              </a:ext>
            </a:extLst>
          </a:blip>
          <a:srcRect/>
          <a:stretch/>
        </p:blipFill>
        <p:spPr>
          <a:xfrm>
            <a:off x="7530943" y="5406122"/>
            <a:ext cx="844769" cy="811557"/>
          </a:xfrm>
          <a:prstGeom prst="rect">
            <a:avLst/>
          </a:prstGeom>
        </p:spPr>
      </p:pic>
      <p:pic>
        <p:nvPicPr>
          <p:cNvPr id="29" name="Picture 28" descr="A picture containing chart&#10;&#10;Description automatically generated">
            <a:extLst>
              <a:ext uri="{FF2B5EF4-FFF2-40B4-BE49-F238E27FC236}">
                <a16:creationId xmlns:a16="http://schemas.microsoft.com/office/drawing/2014/main" id="{AE7580BD-B559-AB9D-1186-95BB1D1BFA7B}"/>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8331043" y="5404865"/>
            <a:ext cx="848561" cy="814036"/>
          </a:xfrm>
          <a:prstGeom prst="rect">
            <a:avLst/>
          </a:prstGeom>
        </p:spPr>
      </p:pic>
      <p:pic>
        <p:nvPicPr>
          <p:cNvPr id="33" name="Picture 33">
            <a:extLst>
              <a:ext uri="{FF2B5EF4-FFF2-40B4-BE49-F238E27FC236}">
                <a16:creationId xmlns:a16="http://schemas.microsoft.com/office/drawing/2014/main" id="{F8B3EFF8-F12C-D5B2-4B07-7F021393D5EE}"/>
              </a:ext>
            </a:extLst>
          </p:cNvPr>
          <p:cNvPicPr>
            <a:picLocks noChangeAspect="1"/>
          </p:cNvPicPr>
          <p:nvPr/>
        </p:nvPicPr>
        <p:blipFill rotWithShape="1">
          <a:blip r:embed="rId15">
            <a:extLst>
              <a:ext uri="{28A0092B-C50C-407E-A947-70E740481C1C}">
                <a14:useLocalDpi xmlns:a14="http://schemas.microsoft.com/office/drawing/2010/main"/>
              </a:ext>
            </a:extLst>
          </a:blip>
          <a:srcRect/>
          <a:stretch/>
        </p:blipFill>
        <p:spPr>
          <a:xfrm>
            <a:off x="5182132" y="1147576"/>
            <a:ext cx="621275" cy="864844"/>
          </a:xfrm>
          <a:prstGeom prst="rect">
            <a:avLst/>
          </a:prstGeom>
        </p:spPr>
      </p:pic>
      <p:sp>
        <p:nvSpPr>
          <p:cNvPr id="35" name="TextBox 34">
            <a:extLst>
              <a:ext uri="{FF2B5EF4-FFF2-40B4-BE49-F238E27FC236}">
                <a16:creationId xmlns:a16="http://schemas.microsoft.com/office/drawing/2014/main" id="{AB5D341F-357A-4511-98D4-AF0A05012973}"/>
              </a:ext>
            </a:extLst>
          </p:cNvPr>
          <p:cNvSpPr txBox="1"/>
          <p:nvPr/>
        </p:nvSpPr>
        <p:spPr>
          <a:xfrm>
            <a:off x="5793637" y="1177221"/>
            <a:ext cx="4120612" cy="800219"/>
          </a:xfrm>
          <a:prstGeom prst="rect">
            <a:avLst/>
          </a:prstGeom>
          <a:solidFill>
            <a:schemeClr val="bg1">
              <a:alpha val="6005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rgbClr val="42CEF3"/>
                </a:solidFill>
                <a:latin typeface="Lato"/>
                <a:ea typeface="Lato"/>
                <a:cs typeface="Calibri"/>
              </a:rPr>
              <a:t>Open Air Labs</a:t>
            </a:r>
            <a:br>
              <a:rPr lang="en-US" dirty="0">
                <a:solidFill>
                  <a:srgbClr val="42CEF3"/>
                </a:solidFill>
                <a:latin typeface="Lato"/>
                <a:cs typeface="Calibri"/>
              </a:rPr>
            </a:br>
            <a:r>
              <a:rPr lang="en-US" sz="1400" dirty="0">
                <a:solidFill>
                  <a:srgbClr val="42CEF3"/>
                </a:solidFill>
                <a:latin typeface="Lato"/>
                <a:ea typeface="Lato"/>
                <a:cs typeface="Calibri"/>
              </a:rPr>
              <a:t>Austria, Finland, Germany, Greece, Ireland, Italy, Scotland (UK), Australia, China, Hong Kong (China)</a:t>
            </a:r>
          </a:p>
        </p:txBody>
      </p:sp>
    </p:spTree>
    <p:extLst>
      <p:ext uri="{BB962C8B-B14F-4D97-AF65-F5344CB8AC3E}">
        <p14:creationId xmlns:p14="http://schemas.microsoft.com/office/powerpoint/2010/main" val="16173558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3DD60D34-CE91-0676-9553-E4DD99AC8AA1}"/>
              </a:ext>
            </a:extLst>
          </p:cNvPr>
          <p:cNvSpPr/>
          <p:nvPr/>
        </p:nvSpPr>
        <p:spPr>
          <a:xfrm>
            <a:off x="426918" y="1194071"/>
            <a:ext cx="6250268" cy="4949728"/>
          </a:xfrm>
          <a:prstGeom prst="roundRect">
            <a:avLst/>
          </a:prstGeom>
          <a:solidFill>
            <a:srgbClr val="DBC7EB"/>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solidFill>
                <a:srgbClr val="7030A0"/>
              </a:solidFill>
            </a:endParaRPr>
          </a:p>
        </p:txBody>
      </p:sp>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ea typeface="+mn-lt"/>
                <a:cs typeface="+mn-lt"/>
              </a:rPr>
              <a:t>OALs Permissions Specificities</a:t>
            </a:r>
            <a:endParaRPr lang="en-US" b="1" dirty="0">
              <a:solidFill>
                <a:schemeClr val="bg1"/>
              </a:solidFill>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20</a:t>
            </a:r>
          </a:p>
        </p:txBody>
      </p:sp>
      <p:sp>
        <p:nvSpPr>
          <p:cNvPr id="13" name="Text Placeholder 12">
            <a:extLst>
              <a:ext uri="{FF2B5EF4-FFF2-40B4-BE49-F238E27FC236}">
                <a16:creationId xmlns:a16="http://schemas.microsoft.com/office/drawing/2014/main" id="{02701DF3-FEE1-2165-EC1B-6CD65EB2890A}"/>
              </a:ext>
            </a:extLst>
          </p:cNvPr>
          <p:cNvSpPr>
            <a:spLocks noGrp="1"/>
          </p:cNvSpPr>
          <p:nvPr>
            <p:ph type="body" idx="1"/>
          </p:nvPr>
        </p:nvSpPr>
        <p:spPr>
          <a:xfrm>
            <a:off x="1131722" y="1359596"/>
            <a:ext cx="4840659" cy="823912"/>
          </a:xfrm>
        </p:spPr>
        <p:txBody>
          <a:bodyPr anchor="t">
            <a:normAutofit/>
          </a:bodyPr>
          <a:lstStyle/>
          <a:p>
            <a:pPr algn="ctr"/>
            <a:r>
              <a:rPr lang="en-GB" sz="2000" dirty="0">
                <a:solidFill>
                  <a:srgbClr val="7D5292"/>
                </a:solidFill>
                <a:latin typeface="Lato"/>
                <a:ea typeface="Lato"/>
                <a:cs typeface="Lato"/>
              </a:rPr>
              <a:t>Case 1: No permitting paths</a:t>
            </a:r>
          </a:p>
        </p:txBody>
      </p:sp>
      <p:sp>
        <p:nvSpPr>
          <p:cNvPr id="14" name="Content Placeholder 13">
            <a:extLst>
              <a:ext uri="{FF2B5EF4-FFF2-40B4-BE49-F238E27FC236}">
                <a16:creationId xmlns:a16="http://schemas.microsoft.com/office/drawing/2014/main" id="{F50C1C70-D557-13FE-3E9E-5E377B34E879}"/>
              </a:ext>
            </a:extLst>
          </p:cNvPr>
          <p:cNvSpPr>
            <a:spLocks noGrp="1"/>
          </p:cNvSpPr>
          <p:nvPr>
            <p:ph sz="half" idx="2"/>
          </p:nvPr>
        </p:nvSpPr>
        <p:spPr>
          <a:xfrm>
            <a:off x="599034" y="1807770"/>
            <a:ext cx="5910254" cy="3949147"/>
          </a:xfrm>
        </p:spPr>
        <p:txBody>
          <a:bodyPr vert="horz" lIns="91440" tIns="45720" rIns="91440" bIns="45720" rtlCol="0" anchor="t">
            <a:noAutofit/>
          </a:bodyPr>
          <a:lstStyle/>
          <a:p>
            <a:pPr marL="0" indent="0" algn="ctr">
              <a:buNone/>
            </a:pPr>
            <a:r>
              <a:rPr lang="en-GB" sz="1800" i="1" dirty="0">
                <a:solidFill>
                  <a:srgbClr val="000000"/>
                </a:solidFill>
                <a:latin typeface="Lato" panose="020F0502020204030203" pitchFamily="34" charset="0"/>
                <a:ea typeface="Lato" panose="020F0502020204030203" pitchFamily="34" charset="0"/>
                <a:cs typeface="Lato" panose="020F0502020204030203" pitchFamily="34" charset="0"/>
              </a:rPr>
              <a:t>Due to the scale and location of the </a:t>
            </a:r>
            <a:r>
              <a:rPr lang="en-GB" sz="1800" i="1" dirty="0" err="1">
                <a:solidFill>
                  <a:srgbClr val="000000"/>
                </a:solidFill>
                <a:latin typeface="Lato" panose="020F0502020204030203" pitchFamily="34" charset="0"/>
                <a:ea typeface="Lato" panose="020F0502020204030203" pitchFamily="34" charset="0"/>
                <a:cs typeface="Lato" panose="020F0502020204030203" pitchFamily="34" charset="0"/>
              </a:rPr>
              <a:t>NbS</a:t>
            </a:r>
            <a:r>
              <a:rPr lang="en-GB" sz="1800" i="1" dirty="0">
                <a:solidFill>
                  <a:srgbClr val="000000"/>
                </a:solidFill>
                <a:latin typeface="Lato" panose="020F0502020204030203" pitchFamily="34" charset="0"/>
                <a:ea typeface="Lato" panose="020F0502020204030203" pitchFamily="34" charset="0"/>
                <a:cs typeface="Lato" panose="020F0502020204030203" pitchFamily="34" charset="0"/>
              </a:rPr>
              <a:t> interventions, some OALs were exempted from the necessity of requesting permissions: 	</a:t>
            </a:r>
            <a:br>
              <a:rPr lang="en-GB" sz="1800" i="1" dirty="0">
                <a:latin typeface="Lato" panose="020F0502020204030203" pitchFamily="34" charset="0"/>
                <a:ea typeface="Lato" panose="020F0502020204030203" pitchFamily="34" charset="0"/>
                <a:cs typeface="Lato" panose="020F0502020204030203" pitchFamily="34" charset="0"/>
              </a:rPr>
            </a:br>
            <a:endParaRPr lang="en-GB" sz="1800" i="1" dirty="0">
              <a:latin typeface="Lato" panose="020F0502020204030203" pitchFamily="34" charset="0"/>
              <a:ea typeface="Lato" panose="020F0502020204030203" pitchFamily="34" charset="0"/>
              <a:cs typeface="Lato" panose="020F0502020204030203" pitchFamily="34" charset="0"/>
            </a:endParaRPr>
          </a:p>
          <a:p>
            <a:pPr marL="0" indent="0" algn="just">
              <a:buNone/>
            </a:pPr>
            <a:r>
              <a:rPr lang="en-GB" sz="1800" u="sng" dirty="0">
                <a:solidFill>
                  <a:srgbClr val="000000"/>
                </a:solidFill>
                <a:latin typeface="Lato" panose="020F0502020204030203" pitchFamily="34" charset="0"/>
                <a:ea typeface="Lato" panose="020F0502020204030203" pitchFamily="34" charset="0"/>
                <a:cs typeface="Lato" panose="020F0502020204030203" pitchFamily="34" charset="0"/>
              </a:rPr>
              <a:t>OAL UK:</a:t>
            </a:r>
            <a:r>
              <a:rPr lang="en-GB" sz="1800" dirty="0">
                <a:solidFill>
                  <a:srgbClr val="000000"/>
                </a:solidFill>
                <a:latin typeface="Lato" panose="020F0502020204030203" pitchFamily="34" charset="0"/>
                <a:ea typeface="Lato" panose="020F0502020204030203" pitchFamily="34" charset="0"/>
                <a:cs typeface="Lato" panose="020F0502020204030203" pitchFamily="34" charset="0"/>
              </a:rPr>
              <a:t> Small-scale green infrastructure interventions had been planned already, and thus do not require a structured permission path. </a:t>
            </a:r>
          </a:p>
          <a:p>
            <a:pPr marL="0" indent="0" algn="just">
              <a:buNone/>
            </a:pPr>
            <a:endParaRPr lang="en-GB" sz="1100" dirty="0">
              <a:solidFill>
                <a:srgbClr val="000000"/>
              </a:solidFill>
              <a:latin typeface="Lato" panose="020F0502020204030203" pitchFamily="34" charset="0"/>
              <a:ea typeface="Lato" panose="020F0502020204030203" pitchFamily="34" charset="0"/>
              <a:cs typeface="Lato" panose="020F0502020204030203" pitchFamily="34" charset="0"/>
            </a:endParaRPr>
          </a:p>
          <a:p>
            <a:pPr marL="0" indent="0" algn="just">
              <a:buNone/>
            </a:pPr>
            <a:r>
              <a:rPr lang="en-GB" sz="1800" u="sng" dirty="0">
                <a:solidFill>
                  <a:srgbClr val="000000"/>
                </a:solidFill>
                <a:latin typeface="Lato" panose="020F0502020204030203" pitchFamily="34" charset="0"/>
                <a:ea typeface="Lato" panose="020F0502020204030203" pitchFamily="34" charset="0"/>
                <a:cs typeface="Lato" panose="020F0502020204030203" pitchFamily="34" charset="0"/>
              </a:rPr>
              <a:t>OAL China:</a:t>
            </a:r>
            <a:r>
              <a:rPr lang="en-GB" sz="1800" dirty="0">
                <a:solidFill>
                  <a:srgbClr val="000000"/>
                </a:solidFill>
                <a:latin typeface="Lato" panose="020F0502020204030203" pitchFamily="34" charset="0"/>
                <a:ea typeface="Lato" panose="020F0502020204030203" pitchFamily="34" charset="0"/>
                <a:cs typeface="Lato" panose="020F0502020204030203" pitchFamily="34" charset="0"/>
              </a:rPr>
              <a:t> No permitting path was required since the </a:t>
            </a:r>
            <a:r>
              <a:rPr lang="en-GB" sz="1800" dirty="0" err="1">
                <a:solidFill>
                  <a:srgbClr val="000000"/>
                </a:solidFill>
                <a:latin typeface="Lato" panose="020F0502020204030203" pitchFamily="34" charset="0"/>
                <a:ea typeface="Lato" panose="020F0502020204030203" pitchFamily="34" charset="0"/>
                <a:cs typeface="Lato" panose="020F0502020204030203" pitchFamily="34" charset="0"/>
              </a:rPr>
              <a:t>NbS</a:t>
            </a:r>
            <a:r>
              <a:rPr lang="en-GB" sz="1800" dirty="0">
                <a:solidFill>
                  <a:srgbClr val="000000"/>
                </a:solidFill>
                <a:latin typeface="Lato" panose="020F0502020204030203" pitchFamily="34" charset="0"/>
                <a:ea typeface="Lato" panose="020F0502020204030203" pitchFamily="34" charset="0"/>
                <a:cs typeface="Lato" panose="020F0502020204030203" pitchFamily="34" charset="0"/>
              </a:rPr>
              <a:t> is located within a research area.</a:t>
            </a:r>
          </a:p>
          <a:p>
            <a:pPr marL="0" indent="0" algn="just">
              <a:buNone/>
            </a:pPr>
            <a:endParaRPr lang="en-GB" sz="1100" dirty="0">
              <a:solidFill>
                <a:srgbClr val="000000"/>
              </a:solidFill>
              <a:latin typeface="Lato" panose="020F0502020204030203" pitchFamily="34" charset="0"/>
              <a:ea typeface="Lato" panose="020F0502020204030203" pitchFamily="34" charset="0"/>
              <a:cs typeface="Lato" panose="020F0502020204030203" pitchFamily="34" charset="0"/>
            </a:endParaRPr>
          </a:p>
          <a:p>
            <a:pPr marL="0" indent="0" algn="just">
              <a:buNone/>
            </a:pPr>
            <a:r>
              <a:rPr lang="en-GB" sz="1800" u="sng" dirty="0">
                <a:solidFill>
                  <a:srgbClr val="000000"/>
                </a:solidFill>
                <a:latin typeface="Lato" panose="020F0502020204030203" pitchFamily="34" charset="0"/>
                <a:ea typeface="Lato" panose="020F0502020204030203" pitchFamily="34" charset="0"/>
                <a:cs typeface="Lato" panose="020F0502020204030203" pitchFamily="34" charset="0"/>
              </a:rPr>
              <a:t>OAL Finland:</a:t>
            </a:r>
            <a:r>
              <a:rPr lang="en-GB" sz="1800" dirty="0">
                <a:solidFill>
                  <a:srgbClr val="000000"/>
                </a:solidFill>
                <a:latin typeface="Lato" panose="020F0502020204030203" pitchFamily="34" charset="0"/>
                <a:ea typeface="Lato" panose="020F0502020204030203" pitchFamily="34" charset="0"/>
                <a:cs typeface="Lato" panose="020F0502020204030203" pitchFamily="34" charset="0"/>
              </a:rPr>
              <a:t> The </a:t>
            </a:r>
            <a:r>
              <a:rPr lang="en-GB" sz="1800" dirty="0" err="1">
                <a:solidFill>
                  <a:srgbClr val="000000"/>
                </a:solidFill>
                <a:latin typeface="Lato" panose="020F0502020204030203" pitchFamily="34" charset="0"/>
                <a:ea typeface="Lato" panose="020F0502020204030203" pitchFamily="34" charset="0"/>
                <a:cs typeface="Lato" panose="020F0502020204030203" pitchFamily="34" charset="0"/>
              </a:rPr>
              <a:t>NbS</a:t>
            </a:r>
            <a:r>
              <a:rPr lang="en-GB" sz="1800" dirty="0">
                <a:solidFill>
                  <a:srgbClr val="000000"/>
                </a:solidFill>
                <a:latin typeface="Lato" panose="020F0502020204030203" pitchFamily="34" charset="0"/>
                <a:ea typeface="Lato" panose="020F0502020204030203" pitchFamily="34" charset="0"/>
                <a:cs typeface="Lato" panose="020F0502020204030203" pitchFamily="34" charset="0"/>
              </a:rPr>
              <a:t> was designed to contribute to sustainable forest management and is located in a privately owned forest.</a:t>
            </a:r>
            <a:endParaRPr lang="en-GB" sz="1800" dirty="0">
              <a:latin typeface="Lato" panose="020F0502020204030203" pitchFamily="34" charset="0"/>
              <a:ea typeface="Lato" panose="020F0502020204030203" pitchFamily="34" charset="0"/>
              <a:cs typeface="Lato" panose="020F0502020204030203" pitchFamily="34" charset="0"/>
            </a:endParaRPr>
          </a:p>
        </p:txBody>
      </p:sp>
      <p:pic>
        <p:nvPicPr>
          <p:cNvPr id="3" name="Picture 3" descr="A picture containing grass, outdoor, tree, plant&#10;&#10;Description automatically generated">
            <a:extLst>
              <a:ext uri="{FF2B5EF4-FFF2-40B4-BE49-F238E27FC236}">
                <a16:creationId xmlns:a16="http://schemas.microsoft.com/office/drawing/2014/main" id="{D0459264-2B20-E8D9-C3AB-62FDBAA9A635}"/>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7421363" y="1807770"/>
            <a:ext cx="4343719" cy="3615277"/>
          </a:xfrm>
          <a:prstGeom prst="rect">
            <a:avLst/>
          </a:prstGeom>
        </p:spPr>
      </p:pic>
      <p:sp>
        <p:nvSpPr>
          <p:cNvPr id="4" name="TextBox 3">
            <a:extLst>
              <a:ext uri="{FF2B5EF4-FFF2-40B4-BE49-F238E27FC236}">
                <a16:creationId xmlns:a16="http://schemas.microsoft.com/office/drawing/2014/main" id="{3807169F-88F7-55C3-5A09-B9D1E9BCF817}"/>
              </a:ext>
            </a:extLst>
          </p:cNvPr>
          <p:cNvSpPr txBox="1"/>
          <p:nvPr/>
        </p:nvSpPr>
        <p:spPr>
          <a:xfrm>
            <a:off x="6677186" y="5824779"/>
            <a:ext cx="5282338" cy="24538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GB"/>
          </a:p>
        </p:txBody>
      </p:sp>
      <p:sp>
        <p:nvSpPr>
          <p:cNvPr id="5" name="TextBox 4">
            <a:extLst>
              <a:ext uri="{FF2B5EF4-FFF2-40B4-BE49-F238E27FC236}">
                <a16:creationId xmlns:a16="http://schemas.microsoft.com/office/drawing/2014/main" id="{7F9F23FE-1D4A-58EA-BF48-8B20D8A4ED65}"/>
              </a:ext>
            </a:extLst>
          </p:cNvPr>
          <p:cNvSpPr txBox="1"/>
          <p:nvPr/>
        </p:nvSpPr>
        <p:spPr>
          <a:xfrm>
            <a:off x="7655460" y="5446839"/>
            <a:ext cx="4424197" cy="523220"/>
          </a:xfrm>
          <a:prstGeom prst="rect">
            <a:avLst/>
          </a:prstGeom>
          <a:noFill/>
        </p:spPr>
        <p:txBody>
          <a:bodyPr wrap="square" rtlCol="0">
            <a:spAutoFit/>
          </a:bodyPr>
          <a:lstStyle/>
          <a:p>
            <a:r>
              <a:rPr lang="en-GB" sz="1400" i="1" dirty="0">
                <a:latin typeface="Lato" panose="020F0502020204030203" pitchFamily="34" charset="0"/>
                <a:ea typeface="Lato" panose="020F0502020204030203" pitchFamily="34" charset="0"/>
                <a:cs typeface="Lato" panose="020F0502020204030203" pitchFamily="34" charset="0"/>
              </a:rPr>
              <a:t>OAL UK: small-scale planting of live ground anchors</a:t>
            </a:r>
            <a:endParaRPr lang="en-US" sz="1400" i="1" dirty="0">
              <a:latin typeface="Lato" panose="020F0502020204030203" pitchFamily="34" charset="0"/>
              <a:ea typeface="Lato" panose="020F0502020204030203" pitchFamily="34" charset="0"/>
              <a:cs typeface="Lato" panose="020F0502020204030203" pitchFamily="34" charset="0"/>
            </a:endParaRPr>
          </a:p>
          <a:p>
            <a:endParaRPr lang="en-US" sz="1400" i="1"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973729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Rounded Corners 38">
            <a:extLst>
              <a:ext uri="{FF2B5EF4-FFF2-40B4-BE49-F238E27FC236}">
                <a16:creationId xmlns:a16="http://schemas.microsoft.com/office/drawing/2014/main" id="{2283DC5C-1179-36D7-196D-BF8736C9B3F6}"/>
              </a:ext>
            </a:extLst>
          </p:cNvPr>
          <p:cNvSpPr/>
          <p:nvPr/>
        </p:nvSpPr>
        <p:spPr>
          <a:xfrm>
            <a:off x="776849" y="1147576"/>
            <a:ext cx="10671490" cy="4915855"/>
          </a:xfrm>
          <a:prstGeom prst="roundRect">
            <a:avLst/>
          </a:prstGeom>
          <a:solidFill>
            <a:schemeClr val="accent6">
              <a:lumMod val="60000"/>
              <a:lumOff val="40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1077218"/>
          </a:xfrm>
          <a:prstGeom prst="rect">
            <a:avLst/>
          </a:prstGeom>
          <a:noFill/>
        </p:spPr>
        <p:txBody>
          <a:bodyPr wrap="square" lIns="91440" tIns="45720" rIns="91440" bIns="45720" rtlCol="0" anchor="t">
            <a:spAutoFit/>
          </a:bodyPr>
          <a:lstStyle/>
          <a:p>
            <a:r>
              <a:rPr lang="en-GB" sz="3200" b="1" dirty="0">
                <a:solidFill>
                  <a:srgbClr val="FFFFFF"/>
                </a:solidFill>
                <a:ea typeface="+mn-lt"/>
                <a:cs typeface="+mn-lt"/>
              </a:rPr>
              <a:t>OALs Permissions Specificities</a:t>
            </a:r>
            <a:endParaRPr lang="en-US" dirty="0">
              <a:solidFill>
                <a:srgbClr val="FFFFFF"/>
              </a:solidFill>
              <a:ea typeface="+mn-lt"/>
              <a:cs typeface="+mn-lt"/>
            </a:endParaRPr>
          </a:p>
          <a:p>
            <a:endParaRPr lang="en-GB" sz="3200">
              <a:solidFill>
                <a:srgbClr val="FFFFFF"/>
              </a:solidFill>
              <a:cs typeface="Calibri" panose="020F0502020204030204"/>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21</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3" name="TextBox 22">
            <a:extLst>
              <a:ext uri="{FF2B5EF4-FFF2-40B4-BE49-F238E27FC236}">
                <a16:creationId xmlns:a16="http://schemas.microsoft.com/office/drawing/2014/main" id="{C31ABC77-2BD2-8CE5-A5AB-E6D6E821C607}"/>
              </a:ext>
            </a:extLst>
          </p:cNvPr>
          <p:cNvSpPr txBox="1"/>
          <p:nvPr/>
        </p:nvSpPr>
        <p:spPr>
          <a:xfrm>
            <a:off x="4011190" y="2392748"/>
            <a:ext cx="3489188" cy="307777"/>
          </a:xfrm>
          <a:prstGeom prst="rect">
            <a:avLst/>
          </a:prstGeom>
          <a:noFill/>
        </p:spPr>
        <p:txBody>
          <a:bodyPr wrap="square" lIns="91440" tIns="45720" rIns="91440" bIns="45720" anchor="t">
            <a:spAutoFit/>
          </a:bodyPr>
          <a:lstStyle/>
          <a:p>
            <a:pPr algn="just">
              <a:buFont typeface="Wingdings" panose="05000000000000000000" pitchFamily="2" charset="2"/>
              <a:buChar char="Ø"/>
            </a:pPr>
            <a:endParaRPr lang="en-GB" sz="1400" b="1">
              <a:solidFill>
                <a:srgbClr val="000000"/>
              </a:solidFill>
              <a:cs typeface="Calibri"/>
            </a:endParaRPr>
          </a:p>
        </p:txBody>
      </p:sp>
      <p:sp>
        <p:nvSpPr>
          <p:cNvPr id="389" name="Content Placeholder 13">
            <a:extLst>
              <a:ext uri="{FF2B5EF4-FFF2-40B4-BE49-F238E27FC236}">
                <a16:creationId xmlns:a16="http://schemas.microsoft.com/office/drawing/2014/main" id="{7BE5D645-4D27-CD90-752D-D63AEA5F2D06}"/>
              </a:ext>
            </a:extLst>
          </p:cNvPr>
          <p:cNvSpPr txBox="1">
            <a:spLocks/>
          </p:cNvSpPr>
          <p:nvPr/>
        </p:nvSpPr>
        <p:spPr>
          <a:xfrm>
            <a:off x="1092719" y="1810851"/>
            <a:ext cx="10001728" cy="371334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GB" sz="1800" i="1" dirty="0">
                <a:solidFill>
                  <a:srgbClr val="000000"/>
                </a:solidFill>
                <a:latin typeface="Lato"/>
                <a:ea typeface="+mn-lt"/>
                <a:cs typeface="+mn-lt"/>
              </a:rPr>
              <a:t>Environmental Impact Assessment (EIA) &amp; Strategic Environmental Assessment (SEA):</a:t>
            </a:r>
            <a:br>
              <a:rPr lang="en-GB" sz="1800" i="1" dirty="0">
                <a:solidFill>
                  <a:srgbClr val="000000"/>
                </a:solidFill>
                <a:latin typeface="Lato"/>
                <a:ea typeface="+mn-lt"/>
                <a:cs typeface="+mn-lt"/>
              </a:rPr>
            </a:br>
            <a:endParaRPr lang="en-GB" sz="1800" i="1" dirty="0">
              <a:solidFill>
                <a:srgbClr val="000000"/>
              </a:solidFill>
              <a:latin typeface="Lato"/>
              <a:ea typeface="+mn-lt"/>
              <a:cs typeface="+mn-lt"/>
            </a:endParaRPr>
          </a:p>
          <a:p>
            <a:pPr>
              <a:lnSpc>
                <a:spcPct val="100000"/>
              </a:lnSpc>
              <a:spcBef>
                <a:spcPts val="0"/>
              </a:spcBef>
            </a:pPr>
            <a:r>
              <a:rPr lang="en-GB" sz="1800" dirty="0">
                <a:solidFill>
                  <a:srgbClr val="000000"/>
                </a:solidFill>
                <a:latin typeface="Lato"/>
                <a:ea typeface="+mn-lt"/>
                <a:cs typeface="+mn-lt"/>
              </a:rPr>
              <a:t>Most OALs have been confronted to EIA. For </a:t>
            </a:r>
            <a:r>
              <a:rPr lang="en-GB" sz="1800" u="sng" dirty="0">
                <a:solidFill>
                  <a:srgbClr val="000000"/>
                </a:solidFill>
                <a:latin typeface="Lato"/>
                <a:ea typeface="+mn-lt"/>
                <a:cs typeface="+mn-lt"/>
              </a:rPr>
              <a:t>OALs Greece, Italy, Ireland and Germany,</a:t>
            </a:r>
            <a:r>
              <a:rPr lang="en-GB" sz="1800" dirty="0">
                <a:solidFill>
                  <a:srgbClr val="000000"/>
                </a:solidFill>
                <a:latin typeface="Lato"/>
                <a:ea typeface="+mn-lt"/>
                <a:cs typeface="+mn-lt"/>
              </a:rPr>
              <a:t> the EIA has been simplified thanks to the nature of </a:t>
            </a:r>
            <a:r>
              <a:rPr lang="en-GB" sz="1800" dirty="0" err="1">
                <a:solidFill>
                  <a:srgbClr val="000000"/>
                </a:solidFill>
                <a:latin typeface="Lato"/>
                <a:ea typeface="+mn-lt"/>
                <a:cs typeface="+mn-lt"/>
              </a:rPr>
              <a:t>NbS</a:t>
            </a:r>
            <a:r>
              <a:rPr lang="en-GB" sz="1800" dirty="0">
                <a:solidFill>
                  <a:srgbClr val="000000"/>
                </a:solidFill>
                <a:latin typeface="Lato"/>
                <a:ea typeface="+mn-lt"/>
                <a:cs typeface="+mn-lt"/>
              </a:rPr>
              <a:t> itself that are usually implemented to protect the environment. This speeded up the permitting path process with important benefits for the project. </a:t>
            </a:r>
            <a:br>
              <a:rPr lang="en-GB" sz="1800" dirty="0">
                <a:solidFill>
                  <a:srgbClr val="000000"/>
                </a:solidFill>
                <a:latin typeface="Lato"/>
                <a:ea typeface="+mn-lt"/>
                <a:cs typeface="+mn-lt"/>
              </a:rPr>
            </a:br>
            <a:endParaRPr lang="en-US" sz="1800" dirty="0">
              <a:latin typeface="Lato"/>
              <a:ea typeface="Lato"/>
              <a:cs typeface="Calibri"/>
            </a:endParaRPr>
          </a:p>
          <a:p>
            <a:pPr>
              <a:lnSpc>
                <a:spcPct val="100000"/>
              </a:lnSpc>
              <a:spcBef>
                <a:spcPts val="0"/>
              </a:spcBef>
            </a:pPr>
            <a:r>
              <a:rPr lang="en-GB" sz="1800" u="sng" dirty="0">
                <a:latin typeface="Lato"/>
                <a:ea typeface="+mn-lt"/>
                <a:cs typeface="+mn-lt"/>
              </a:rPr>
              <a:t>OAL Ireland:</a:t>
            </a:r>
            <a:r>
              <a:rPr lang="en-GB" sz="1800" dirty="0">
                <a:latin typeface="Lato"/>
                <a:ea typeface="+mn-lt"/>
                <a:cs typeface="+mn-lt"/>
              </a:rPr>
              <a:t> went through the SEA since the intervention was part of regional planning.</a:t>
            </a:r>
          </a:p>
          <a:p>
            <a:pPr marL="0" indent="0">
              <a:lnSpc>
                <a:spcPct val="100000"/>
              </a:lnSpc>
              <a:spcBef>
                <a:spcPts val="0"/>
              </a:spcBef>
              <a:buNone/>
            </a:pPr>
            <a:br>
              <a:rPr lang="en-GB" sz="1800" dirty="0">
                <a:latin typeface="Lato"/>
                <a:ea typeface="Lato"/>
                <a:cs typeface="Calibri"/>
              </a:rPr>
            </a:br>
            <a:endParaRPr lang="en-GB" sz="1800" dirty="0">
              <a:latin typeface="Lato"/>
              <a:ea typeface="Lato"/>
              <a:cs typeface="Calibri"/>
            </a:endParaRPr>
          </a:p>
          <a:p>
            <a:pPr marL="0" indent="0" algn="ctr">
              <a:lnSpc>
                <a:spcPct val="100000"/>
              </a:lnSpc>
              <a:spcBef>
                <a:spcPts val="0"/>
              </a:spcBef>
              <a:buNone/>
            </a:pPr>
            <a:r>
              <a:rPr lang="en-GB" sz="1800" i="1" dirty="0">
                <a:latin typeface="Lato"/>
                <a:ea typeface="Lato"/>
                <a:cs typeface="Calibri"/>
              </a:rPr>
              <a:t>Appropriate Assessment: </a:t>
            </a:r>
            <a:endParaRPr lang="en-US" sz="1800" i="1" dirty="0">
              <a:latin typeface="Lato"/>
              <a:ea typeface="Lato"/>
              <a:cs typeface="Calibri"/>
            </a:endParaRPr>
          </a:p>
          <a:p>
            <a:r>
              <a:rPr lang="en-GB" sz="1800" dirty="0">
                <a:latin typeface="Lato"/>
                <a:ea typeface="+mn-lt"/>
                <a:cs typeface="+mn-lt"/>
              </a:rPr>
              <a:t>Interventions in Natura2000 sites must undergo an Appropriate Assessment (indicated in the Habitats Directive). Despite the Appropriate Assessment, </a:t>
            </a:r>
            <a:r>
              <a:rPr lang="en-GB" sz="1800" dirty="0" err="1">
                <a:latin typeface="Lato"/>
                <a:ea typeface="+mn-lt"/>
                <a:cs typeface="+mn-lt"/>
              </a:rPr>
              <a:t>NbS</a:t>
            </a:r>
            <a:r>
              <a:rPr lang="en-GB" sz="1800" dirty="0">
                <a:latin typeface="Lato"/>
                <a:ea typeface="+mn-lt"/>
                <a:cs typeface="+mn-lt"/>
              </a:rPr>
              <a:t> can help to speed up the permitting paths</a:t>
            </a:r>
            <a:endParaRPr lang="en-GB" sz="1800" dirty="0">
              <a:latin typeface="Lato"/>
              <a:ea typeface="Lato"/>
              <a:cs typeface="Calibri"/>
            </a:endParaRPr>
          </a:p>
          <a:p>
            <a:pPr marL="0" indent="0">
              <a:buNone/>
            </a:pPr>
            <a:endParaRPr lang="en-GB" sz="1800" i="1" dirty="0">
              <a:latin typeface="Lato"/>
              <a:ea typeface="Lato"/>
              <a:cs typeface="Lato"/>
            </a:endParaRPr>
          </a:p>
          <a:p>
            <a:endParaRPr lang="en-GB" sz="1800" dirty="0">
              <a:latin typeface="Lato"/>
              <a:ea typeface="Lato"/>
              <a:cs typeface="Lato"/>
            </a:endParaRPr>
          </a:p>
        </p:txBody>
      </p:sp>
      <p:sp>
        <p:nvSpPr>
          <p:cNvPr id="37" name="Text Placeholder 12">
            <a:extLst>
              <a:ext uri="{FF2B5EF4-FFF2-40B4-BE49-F238E27FC236}">
                <a16:creationId xmlns:a16="http://schemas.microsoft.com/office/drawing/2014/main" id="{C2D1403B-8EFA-A9B8-5299-F035A843498C}"/>
              </a:ext>
            </a:extLst>
          </p:cNvPr>
          <p:cNvSpPr>
            <a:spLocks noGrp="1"/>
          </p:cNvSpPr>
          <p:nvPr>
            <p:ph type="body" idx="1"/>
          </p:nvPr>
        </p:nvSpPr>
        <p:spPr>
          <a:xfrm>
            <a:off x="3675341" y="1363583"/>
            <a:ext cx="4840659" cy="823912"/>
          </a:xfrm>
        </p:spPr>
        <p:txBody>
          <a:bodyPr anchor="t">
            <a:normAutofit/>
          </a:bodyPr>
          <a:lstStyle/>
          <a:p>
            <a:pPr algn="ctr"/>
            <a:r>
              <a:rPr lang="en-GB" sz="2000" dirty="0">
                <a:solidFill>
                  <a:srgbClr val="528136"/>
                </a:solidFill>
                <a:latin typeface="Lato"/>
                <a:ea typeface="Lato"/>
                <a:cs typeface="Lato"/>
              </a:rPr>
              <a:t>Case 2: Environmental Policies</a:t>
            </a:r>
          </a:p>
        </p:txBody>
      </p:sp>
    </p:spTree>
    <p:extLst>
      <p:ext uri="{BB962C8B-B14F-4D97-AF65-F5344CB8AC3E}">
        <p14:creationId xmlns:p14="http://schemas.microsoft.com/office/powerpoint/2010/main" val="8586976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Rounded Corners 33">
            <a:extLst>
              <a:ext uri="{FF2B5EF4-FFF2-40B4-BE49-F238E27FC236}">
                <a16:creationId xmlns:a16="http://schemas.microsoft.com/office/drawing/2014/main" id="{F8BE7D70-166A-AC6C-22AC-B16547430836}"/>
              </a:ext>
            </a:extLst>
          </p:cNvPr>
          <p:cNvSpPr/>
          <p:nvPr/>
        </p:nvSpPr>
        <p:spPr>
          <a:xfrm>
            <a:off x="716250" y="4648042"/>
            <a:ext cx="5737863" cy="1370064"/>
          </a:xfrm>
          <a:prstGeom prst="roundRect">
            <a:avLst/>
          </a:prstGeom>
          <a:solidFill>
            <a:schemeClr val="accent5">
              <a:lumMod val="60000"/>
              <a:lumOff val="40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32" name="Rectangle: Rounded Corners 31">
            <a:extLst>
              <a:ext uri="{FF2B5EF4-FFF2-40B4-BE49-F238E27FC236}">
                <a16:creationId xmlns:a16="http://schemas.microsoft.com/office/drawing/2014/main" id="{9BF31553-E705-D0F9-83D7-EB69C1F66CF3}"/>
              </a:ext>
            </a:extLst>
          </p:cNvPr>
          <p:cNvSpPr/>
          <p:nvPr/>
        </p:nvSpPr>
        <p:spPr>
          <a:xfrm>
            <a:off x="716250" y="3275206"/>
            <a:ext cx="5737863" cy="1180886"/>
          </a:xfrm>
          <a:prstGeom prst="roundRect">
            <a:avLst/>
          </a:prstGeom>
          <a:solidFill>
            <a:schemeClr val="bg1">
              <a:lumMod val="75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30" name="Rectangle: Rounded Corners 29">
            <a:extLst>
              <a:ext uri="{FF2B5EF4-FFF2-40B4-BE49-F238E27FC236}">
                <a16:creationId xmlns:a16="http://schemas.microsoft.com/office/drawing/2014/main" id="{15971E32-D8C9-F30B-3DF0-623E98386205}"/>
              </a:ext>
            </a:extLst>
          </p:cNvPr>
          <p:cNvSpPr/>
          <p:nvPr/>
        </p:nvSpPr>
        <p:spPr>
          <a:xfrm>
            <a:off x="703334" y="1237904"/>
            <a:ext cx="5763694" cy="1862596"/>
          </a:xfrm>
          <a:prstGeom prst="roundRect">
            <a:avLst/>
          </a:prstGeom>
          <a:solidFill>
            <a:schemeClr val="accent2">
              <a:lumMod val="40000"/>
              <a:lumOff val="60000"/>
            </a:schemeClr>
          </a:solidFill>
          <a:ln w="285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1077218"/>
          </a:xfrm>
          <a:prstGeom prst="rect">
            <a:avLst/>
          </a:prstGeom>
          <a:noFill/>
        </p:spPr>
        <p:txBody>
          <a:bodyPr wrap="square" lIns="91440" tIns="45720" rIns="91440" bIns="45720" rtlCol="0" anchor="t">
            <a:spAutoFit/>
          </a:bodyPr>
          <a:lstStyle/>
          <a:p>
            <a:r>
              <a:rPr lang="en-GB" sz="3200" b="1" dirty="0">
                <a:solidFill>
                  <a:srgbClr val="FFFFFF"/>
                </a:solidFill>
                <a:ea typeface="+mn-lt"/>
                <a:cs typeface="+mn-lt"/>
              </a:rPr>
              <a:t>OALs Permissions Specificities</a:t>
            </a:r>
            <a:endParaRPr lang="en-US" dirty="0">
              <a:solidFill>
                <a:srgbClr val="FFFFFF"/>
              </a:solidFill>
            </a:endParaRPr>
          </a:p>
          <a:p>
            <a:endParaRPr lang="en-GB" sz="3200">
              <a:solidFill>
                <a:srgbClr val="FFFFFF"/>
              </a:solidFill>
              <a:cs typeface="Calibri" panose="020F0502020204030204"/>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22</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 name="Content Placeholder 2">
            <a:extLst>
              <a:ext uri="{FF2B5EF4-FFF2-40B4-BE49-F238E27FC236}">
                <a16:creationId xmlns:a16="http://schemas.microsoft.com/office/drawing/2014/main" id="{63F2A4C9-9874-B62B-5C6B-7B4033C10760}"/>
              </a:ext>
            </a:extLst>
          </p:cNvPr>
          <p:cNvSpPr>
            <a:spLocks noGrp="1"/>
          </p:cNvSpPr>
          <p:nvPr>
            <p:ph idx="1"/>
          </p:nvPr>
        </p:nvSpPr>
        <p:spPr>
          <a:xfrm>
            <a:off x="162264" y="3892109"/>
            <a:ext cx="5530850" cy="1857857"/>
          </a:xfrm>
        </p:spPr>
        <p:txBody>
          <a:bodyPr vert="horz" lIns="91440" tIns="45720" rIns="91440" bIns="45720" rtlCol="0" anchor="t">
            <a:normAutofit/>
          </a:bodyPr>
          <a:lstStyle/>
          <a:p>
            <a:pPr algn="just"/>
            <a:endParaRPr lang="en-GB" sz="1800">
              <a:solidFill>
                <a:srgbClr val="000000"/>
              </a:solidFill>
              <a:latin typeface="Lato"/>
              <a:ea typeface="Lato"/>
              <a:cs typeface="Lato"/>
            </a:endParaRPr>
          </a:p>
          <a:p>
            <a:pPr lvl="1" algn="just">
              <a:buFont typeface="Wingdings" panose="05000000000000000000" pitchFamily="2" charset="2"/>
              <a:buChar char="Ø"/>
            </a:pPr>
            <a:endParaRPr lang="en-GB" sz="1800">
              <a:latin typeface="Lato"/>
              <a:ea typeface="Lato"/>
              <a:cs typeface="Lato"/>
            </a:endParaRPr>
          </a:p>
          <a:p>
            <a:pPr marL="457200" lvl="1" indent="0" algn="just">
              <a:buNone/>
            </a:pPr>
            <a:endParaRPr lang="en-GB" sz="1800">
              <a:solidFill>
                <a:srgbClr val="000000"/>
              </a:solidFill>
              <a:latin typeface="Lato"/>
              <a:ea typeface="Lato"/>
              <a:cs typeface="Lato"/>
            </a:endParaRPr>
          </a:p>
          <a:p>
            <a:pPr marL="457200" lvl="1" indent="0" algn="just">
              <a:buNone/>
            </a:pPr>
            <a:endParaRPr lang="en-GB" sz="1800">
              <a:solidFill>
                <a:srgbClr val="000000"/>
              </a:solidFill>
              <a:latin typeface="Lato"/>
              <a:ea typeface="Lato"/>
              <a:cs typeface="Lato"/>
            </a:endParaRPr>
          </a:p>
        </p:txBody>
      </p:sp>
      <p:sp>
        <p:nvSpPr>
          <p:cNvPr id="4" name="TextBox 3">
            <a:extLst>
              <a:ext uri="{FF2B5EF4-FFF2-40B4-BE49-F238E27FC236}">
                <a16:creationId xmlns:a16="http://schemas.microsoft.com/office/drawing/2014/main" id="{CF3C9A18-404F-6D60-72E6-3FFB499CA861}"/>
              </a:ext>
            </a:extLst>
          </p:cNvPr>
          <p:cNvSpPr txBox="1"/>
          <p:nvPr/>
        </p:nvSpPr>
        <p:spPr>
          <a:xfrm>
            <a:off x="849009" y="1815182"/>
            <a:ext cx="5634206"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u="sng" dirty="0">
                <a:latin typeface="Lato"/>
              </a:rPr>
              <a:t>OAL Germany:</a:t>
            </a:r>
            <a:r>
              <a:rPr lang="en-GB" dirty="0">
                <a:latin typeface="Lato"/>
              </a:rPr>
              <a:t> Water and Floods Directives - </a:t>
            </a:r>
            <a:r>
              <a:rPr lang="en-GB" dirty="0" err="1">
                <a:latin typeface="Lato"/>
              </a:rPr>
              <a:t>NbS</a:t>
            </a:r>
            <a:r>
              <a:rPr lang="en-GB" dirty="0">
                <a:latin typeface="Lato"/>
              </a:rPr>
              <a:t> influencing water and floods areas should consider the European Water and Floods Directives and its implementations at local level.</a:t>
            </a:r>
            <a:endParaRPr lang="en-GB" dirty="0">
              <a:latin typeface="Lato"/>
              <a:ea typeface="Lato"/>
              <a:cs typeface="Lato"/>
            </a:endParaRPr>
          </a:p>
        </p:txBody>
      </p:sp>
      <p:sp>
        <p:nvSpPr>
          <p:cNvPr id="5" name="TextBox 4">
            <a:extLst>
              <a:ext uri="{FF2B5EF4-FFF2-40B4-BE49-F238E27FC236}">
                <a16:creationId xmlns:a16="http://schemas.microsoft.com/office/drawing/2014/main" id="{3F3AAF1F-089C-F21E-0BEF-86B4909B3215}"/>
              </a:ext>
            </a:extLst>
          </p:cNvPr>
          <p:cNvSpPr txBox="1"/>
          <p:nvPr/>
        </p:nvSpPr>
        <p:spPr>
          <a:xfrm>
            <a:off x="848011" y="3929905"/>
            <a:ext cx="562374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u="sng" dirty="0">
                <a:latin typeface="Lato"/>
                <a:ea typeface="+mn-lt"/>
                <a:cs typeface="+mn-lt"/>
              </a:rPr>
              <a:t>OAL Italy:</a:t>
            </a:r>
            <a:r>
              <a:rPr lang="en-GB" dirty="0">
                <a:latin typeface="Lato"/>
                <a:ea typeface="+mn-lt"/>
                <a:cs typeface="+mn-lt"/>
              </a:rPr>
              <a:t> Landscape authorization</a:t>
            </a:r>
            <a:endParaRPr lang="en-US" dirty="0">
              <a:latin typeface="Lato"/>
              <a:ea typeface="Lato"/>
              <a:cs typeface="Lato"/>
            </a:endParaRPr>
          </a:p>
        </p:txBody>
      </p:sp>
      <p:sp>
        <p:nvSpPr>
          <p:cNvPr id="6" name="TextBox 5">
            <a:extLst>
              <a:ext uri="{FF2B5EF4-FFF2-40B4-BE49-F238E27FC236}">
                <a16:creationId xmlns:a16="http://schemas.microsoft.com/office/drawing/2014/main" id="{6A83DD88-13F6-FC97-069F-58CCD8E736FE}"/>
              </a:ext>
            </a:extLst>
          </p:cNvPr>
          <p:cNvSpPr txBox="1"/>
          <p:nvPr/>
        </p:nvSpPr>
        <p:spPr>
          <a:xfrm>
            <a:off x="844014" y="5168508"/>
            <a:ext cx="542768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u="sng" dirty="0">
                <a:latin typeface="Lato"/>
                <a:ea typeface="+mn-lt"/>
                <a:cs typeface="+mn-lt"/>
              </a:rPr>
              <a:t>OAL Greece:</a:t>
            </a:r>
            <a:r>
              <a:rPr lang="en-GB" b="1" dirty="0">
                <a:latin typeface="Lato"/>
                <a:ea typeface="+mn-lt"/>
                <a:cs typeface="+mn-lt"/>
              </a:rPr>
              <a:t> </a:t>
            </a:r>
            <a:r>
              <a:rPr lang="en-GB" dirty="0">
                <a:latin typeface="Lato"/>
                <a:ea typeface="+mn-lt"/>
                <a:cs typeface="+mn-lt"/>
              </a:rPr>
              <a:t>Employment, health and safety, corruption and finding of antiquities</a:t>
            </a:r>
            <a:endParaRPr lang="en-GB" dirty="0">
              <a:latin typeface="Lato"/>
              <a:ea typeface="Lato"/>
              <a:cs typeface="Calibri"/>
            </a:endParaRPr>
          </a:p>
        </p:txBody>
      </p:sp>
      <p:sp>
        <p:nvSpPr>
          <p:cNvPr id="28" name="Text Placeholder 12">
            <a:extLst>
              <a:ext uri="{FF2B5EF4-FFF2-40B4-BE49-F238E27FC236}">
                <a16:creationId xmlns:a16="http://schemas.microsoft.com/office/drawing/2014/main" id="{28E1A9FF-A4B1-5FC9-E3A2-4FC529EC083F}"/>
              </a:ext>
            </a:extLst>
          </p:cNvPr>
          <p:cNvSpPr txBox="1">
            <a:spLocks/>
          </p:cNvSpPr>
          <p:nvPr/>
        </p:nvSpPr>
        <p:spPr>
          <a:xfrm>
            <a:off x="1103398" y="1380862"/>
            <a:ext cx="4840659" cy="82391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b="1" dirty="0">
                <a:solidFill>
                  <a:srgbClr val="ED7D31"/>
                </a:solidFill>
                <a:latin typeface="Lato"/>
                <a:ea typeface="Lato"/>
                <a:cs typeface="Lato"/>
              </a:rPr>
              <a:t>Case 3: Hazard related Policies</a:t>
            </a:r>
            <a:endParaRPr lang="en-US" b="1" dirty="0">
              <a:solidFill>
                <a:srgbClr val="ED7D31"/>
              </a:solidFill>
            </a:endParaRPr>
          </a:p>
        </p:txBody>
      </p:sp>
      <p:sp>
        <p:nvSpPr>
          <p:cNvPr id="31" name="Text Placeholder 12">
            <a:extLst>
              <a:ext uri="{FF2B5EF4-FFF2-40B4-BE49-F238E27FC236}">
                <a16:creationId xmlns:a16="http://schemas.microsoft.com/office/drawing/2014/main" id="{489483CC-A24F-F10C-6FF6-A59566323467}"/>
              </a:ext>
            </a:extLst>
          </p:cNvPr>
          <p:cNvSpPr txBox="1">
            <a:spLocks/>
          </p:cNvSpPr>
          <p:nvPr/>
        </p:nvSpPr>
        <p:spPr>
          <a:xfrm>
            <a:off x="1103398" y="3440398"/>
            <a:ext cx="4840659" cy="82391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b="1" dirty="0">
                <a:solidFill>
                  <a:schemeClr val="bg1">
                    <a:lumMod val="50000"/>
                  </a:schemeClr>
                </a:solidFill>
                <a:latin typeface="Lato"/>
                <a:ea typeface="Lato"/>
                <a:cs typeface="Lato"/>
              </a:rPr>
              <a:t>Case 4: Building Policies</a:t>
            </a:r>
            <a:endParaRPr lang="en-US" b="1" dirty="0">
              <a:solidFill>
                <a:schemeClr val="bg1">
                  <a:lumMod val="50000"/>
                </a:schemeClr>
              </a:solidFill>
              <a:latin typeface="Lato"/>
              <a:ea typeface="Lato"/>
              <a:cs typeface="Lato"/>
            </a:endParaRPr>
          </a:p>
        </p:txBody>
      </p:sp>
      <p:sp>
        <p:nvSpPr>
          <p:cNvPr id="33" name="Text Placeholder 12">
            <a:extLst>
              <a:ext uri="{FF2B5EF4-FFF2-40B4-BE49-F238E27FC236}">
                <a16:creationId xmlns:a16="http://schemas.microsoft.com/office/drawing/2014/main" id="{155A35B4-4217-6D93-3EA3-C12F61A79CD9}"/>
              </a:ext>
            </a:extLst>
          </p:cNvPr>
          <p:cNvSpPr txBox="1">
            <a:spLocks/>
          </p:cNvSpPr>
          <p:nvPr/>
        </p:nvSpPr>
        <p:spPr>
          <a:xfrm>
            <a:off x="1103397" y="4812094"/>
            <a:ext cx="4840659" cy="823912"/>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sz="1800" b="1" dirty="0">
                <a:solidFill>
                  <a:schemeClr val="accent5">
                    <a:lumMod val="75000"/>
                  </a:schemeClr>
                </a:solidFill>
                <a:latin typeface="Lato"/>
                <a:ea typeface="Lato"/>
                <a:cs typeface="Lato"/>
              </a:rPr>
              <a:t>Case 5: Administrative Policies</a:t>
            </a:r>
            <a:endParaRPr lang="en-US" b="1" dirty="0">
              <a:solidFill>
                <a:schemeClr val="accent5">
                  <a:lumMod val="75000"/>
                </a:schemeClr>
              </a:solidFill>
            </a:endParaRPr>
          </a:p>
        </p:txBody>
      </p:sp>
      <p:pic>
        <p:nvPicPr>
          <p:cNvPr id="7" name="Picture 7" descr="A picture containing outdoor, sky, ground, dirt&#10;&#10;Description automatically generated">
            <a:extLst>
              <a:ext uri="{FF2B5EF4-FFF2-40B4-BE49-F238E27FC236}">
                <a16:creationId xmlns:a16="http://schemas.microsoft.com/office/drawing/2014/main" id="{B5068D11-FC23-175F-9273-AE07EA001903}"/>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7226043" y="1548343"/>
            <a:ext cx="4478898" cy="3929669"/>
          </a:xfrm>
          <a:prstGeom prst="rect">
            <a:avLst/>
          </a:prstGeom>
        </p:spPr>
      </p:pic>
      <p:sp>
        <p:nvSpPr>
          <p:cNvPr id="11" name="TextBox 10">
            <a:extLst>
              <a:ext uri="{FF2B5EF4-FFF2-40B4-BE49-F238E27FC236}">
                <a16:creationId xmlns:a16="http://schemas.microsoft.com/office/drawing/2014/main" id="{B6AE8138-BAFF-1CD4-3379-407B0EA3A605}"/>
              </a:ext>
            </a:extLst>
          </p:cNvPr>
          <p:cNvSpPr txBox="1"/>
          <p:nvPr/>
        </p:nvSpPr>
        <p:spPr>
          <a:xfrm>
            <a:off x="7384083" y="5527748"/>
            <a:ext cx="6248400" cy="523220"/>
          </a:xfrm>
          <a:prstGeom prst="rect">
            <a:avLst/>
          </a:prstGeom>
          <a:noFill/>
        </p:spPr>
        <p:txBody>
          <a:bodyPr wrap="square">
            <a:spAutoFit/>
          </a:bodyPr>
          <a:lstStyle/>
          <a:p>
            <a:r>
              <a:rPr lang="en-GB" sz="1400" i="1" dirty="0">
                <a:latin typeface="Lato" panose="020F0502020204030203" pitchFamily="34" charset="0"/>
                <a:ea typeface="Lato" panose="020F0502020204030203" pitchFamily="34" charset="0"/>
                <a:cs typeface="Lato" panose="020F0502020204030203" pitchFamily="34" charset="0"/>
              </a:rPr>
              <a:t>OAL Italy: deep-rooted plants for riverbank stabilisation</a:t>
            </a:r>
          </a:p>
          <a:p>
            <a:endParaRPr lang="en-GB" sz="1400" i="1"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1100061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2" grpId="0" animBg="1"/>
      <p:bldP spid="30" grpId="0" animBg="1"/>
      <p:bldP spid="4" grpId="0"/>
      <p:bldP spid="5" grpId="0"/>
      <p:bldP spid="6" grpId="0"/>
      <p:bldP spid="28" grpId="0"/>
      <p:bldP spid="31" grpId="0"/>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Permitting Path for </a:t>
            </a:r>
            <a:r>
              <a:rPr lang="en-GB" sz="3200" b="1" dirty="0" err="1">
                <a:solidFill>
                  <a:schemeClr val="bg1"/>
                </a:solidFill>
                <a:latin typeface="Lato"/>
                <a:ea typeface="Lato"/>
                <a:cs typeface="Lato"/>
              </a:rPr>
              <a:t>NbS</a:t>
            </a:r>
            <a:r>
              <a:rPr lang="en-GB" sz="3200" b="1" dirty="0">
                <a:solidFill>
                  <a:schemeClr val="bg1"/>
                </a:solidFill>
                <a:latin typeface="Lato"/>
                <a:ea typeface="Lato"/>
                <a:cs typeface="Lato"/>
              </a:rPr>
              <a:t> in Europe</a:t>
            </a:r>
            <a:endParaRPr lang="en-GB" sz="3200"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23</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0" name="Content Placeholder 2">
            <a:extLst>
              <a:ext uri="{FF2B5EF4-FFF2-40B4-BE49-F238E27FC236}">
                <a16:creationId xmlns:a16="http://schemas.microsoft.com/office/drawing/2014/main" id="{CC4EAA4C-E5AD-DCA0-04CF-985AC2541B95}"/>
              </a:ext>
            </a:extLst>
          </p:cNvPr>
          <p:cNvSpPr>
            <a:spLocks noGrp="1"/>
          </p:cNvSpPr>
          <p:nvPr>
            <p:ph idx="1"/>
          </p:nvPr>
        </p:nvSpPr>
        <p:spPr>
          <a:xfrm>
            <a:off x="118229" y="1327423"/>
            <a:ext cx="7143084" cy="950742"/>
          </a:xfrm>
        </p:spPr>
        <p:txBody>
          <a:bodyPr vert="horz" lIns="91440" tIns="45720" rIns="91440" bIns="45720" rtlCol="0" anchor="t">
            <a:normAutofit/>
          </a:bodyPr>
          <a:lstStyle/>
          <a:p>
            <a:pPr marL="0" indent="0">
              <a:buNone/>
            </a:pPr>
            <a:r>
              <a:rPr lang="en-GB" sz="2000" i="1" dirty="0">
                <a:solidFill>
                  <a:srgbClr val="000000"/>
                </a:solidFill>
              </a:rPr>
              <a:t>Four common permission steps could be derived from the OALs:</a:t>
            </a:r>
            <a:endParaRPr lang="en-GB" sz="2000" i="1" dirty="0">
              <a:solidFill>
                <a:srgbClr val="000000"/>
              </a:solidFill>
              <a:cs typeface="Calibri" panose="020F0502020204030204"/>
            </a:endParaRPr>
          </a:p>
        </p:txBody>
      </p:sp>
      <p:grpSp>
        <p:nvGrpSpPr>
          <p:cNvPr id="7" name="Group 6">
            <a:extLst>
              <a:ext uri="{FF2B5EF4-FFF2-40B4-BE49-F238E27FC236}">
                <a16:creationId xmlns:a16="http://schemas.microsoft.com/office/drawing/2014/main" id="{51F10D06-ADAC-AEF8-9CBB-1A4AF9D644D9}"/>
              </a:ext>
            </a:extLst>
          </p:cNvPr>
          <p:cNvGrpSpPr/>
          <p:nvPr/>
        </p:nvGrpSpPr>
        <p:grpSpPr>
          <a:xfrm>
            <a:off x="1263113" y="1757492"/>
            <a:ext cx="9831334" cy="4491369"/>
            <a:chOff x="1263113" y="1757492"/>
            <a:chExt cx="9831334" cy="4491369"/>
          </a:xfrm>
        </p:grpSpPr>
        <p:pic>
          <p:nvPicPr>
            <p:cNvPr id="28" name="Picture 28" descr="Diagram&#10;&#10;Description automatically generated">
              <a:extLst>
                <a:ext uri="{FF2B5EF4-FFF2-40B4-BE49-F238E27FC236}">
                  <a16:creationId xmlns:a16="http://schemas.microsoft.com/office/drawing/2014/main" id="{64A380B4-81BD-EEC2-1AA5-1174AE0B9B25}"/>
                </a:ext>
              </a:extLst>
            </p:cNvPr>
            <p:cNvPicPr>
              <a:picLocks noChangeAspect="1"/>
            </p:cNvPicPr>
            <p:nvPr/>
          </p:nvPicPr>
          <p:blipFill>
            <a:blip r:embed="rId5"/>
            <a:stretch>
              <a:fillRect/>
            </a:stretch>
          </p:blipFill>
          <p:spPr>
            <a:xfrm>
              <a:off x="1263113" y="1757492"/>
              <a:ext cx="9831334" cy="4491369"/>
            </a:xfrm>
            <a:prstGeom prst="rect">
              <a:avLst/>
            </a:prstGeom>
          </p:spPr>
        </p:pic>
        <p:sp>
          <p:nvSpPr>
            <p:cNvPr id="3" name="Rectangle 2">
              <a:extLst>
                <a:ext uri="{FF2B5EF4-FFF2-40B4-BE49-F238E27FC236}">
                  <a16:creationId xmlns:a16="http://schemas.microsoft.com/office/drawing/2014/main" id="{0D3BAA4E-2BB1-5FAC-FEF5-3FFDF2055D2E}"/>
                </a:ext>
              </a:extLst>
            </p:cNvPr>
            <p:cNvSpPr/>
            <p:nvPr/>
          </p:nvSpPr>
          <p:spPr>
            <a:xfrm>
              <a:off x="2502568" y="5293895"/>
              <a:ext cx="1411706" cy="593558"/>
            </a:xfrm>
            <a:prstGeom prst="rect">
              <a:avLst/>
            </a:prstGeom>
            <a:solidFill>
              <a:srgbClr val="3C78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Social / Welfare</a:t>
              </a:r>
            </a:p>
          </p:txBody>
        </p:sp>
        <p:sp>
          <p:nvSpPr>
            <p:cNvPr id="4" name="Rectangle 3">
              <a:extLst>
                <a:ext uri="{FF2B5EF4-FFF2-40B4-BE49-F238E27FC236}">
                  <a16:creationId xmlns:a16="http://schemas.microsoft.com/office/drawing/2014/main" id="{A7AF5C45-67A8-6E5D-3077-4C299D01D685}"/>
                </a:ext>
              </a:extLst>
            </p:cNvPr>
            <p:cNvSpPr/>
            <p:nvPr/>
          </p:nvSpPr>
          <p:spPr>
            <a:xfrm>
              <a:off x="2358189" y="4250973"/>
              <a:ext cx="1556085" cy="593558"/>
            </a:xfrm>
            <a:prstGeom prst="rect">
              <a:avLst/>
            </a:prstGeom>
            <a:solidFill>
              <a:srgbClr val="B7B7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Built Environment</a:t>
              </a:r>
            </a:p>
          </p:txBody>
        </p:sp>
        <p:sp>
          <p:nvSpPr>
            <p:cNvPr id="5" name="Rectangle 4">
              <a:extLst>
                <a:ext uri="{FF2B5EF4-FFF2-40B4-BE49-F238E27FC236}">
                  <a16:creationId xmlns:a16="http://schemas.microsoft.com/office/drawing/2014/main" id="{D5A0C4F2-EB3B-151D-B3F8-F3E4FBF27E84}"/>
                </a:ext>
              </a:extLst>
            </p:cNvPr>
            <p:cNvSpPr/>
            <p:nvPr/>
          </p:nvSpPr>
          <p:spPr>
            <a:xfrm>
              <a:off x="2358189" y="3192472"/>
              <a:ext cx="1556085" cy="593558"/>
            </a:xfrm>
            <a:prstGeom prst="rect">
              <a:avLst/>
            </a:prstGeom>
            <a:solidFill>
              <a:srgbClr val="F499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Hazards</a:t>
              </a:r>
            </a:p>
          </p:txBody>
        </p:sp>
        <p:sp>
          <p:nvSpPr>
            <p:cNvPr id="6" name="Rectangle 5">
              <a:extLst>
                <a:ext uri="{FF2B5EF4-FFF2-40B4-BE49-F238E27FC236}">
                  <a16:creationId xmlns:a16="http://schemas.microsoft.com/office/drawing/2014/main" id="{EF6F48FC-816A-072E-8613-67086DD7112D}"/>
                </a:ext>
              </a:extLst>
            </p:cNvPr>
            <p:cNvSpPr/>
            <p:nvPr/>
          </p:nvSpPr>
          <p:spPr>
            <a:xfrm>
              <a:off x="2358188" y="2133971"/>
              <a:ext cx="1556085" cy="593558"/>
            </a:xfrm>
            <a:prstGeom prst="rect">
              <a:avLst/>
            </a:prstGeom>
            <a:solidFill>
              <a:srgbClr val="5DD3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tx1"/>
                  </a:solidFill>
                </a:rPr>
                <a:t>Ecosystem</a:t>
              </a:r>
            </a:p>
          </p:txBody>
        </p:sp>
      </p:grpSp>
    </p:spTree>
    <p:extLst>
      <p:ext uri="{BB962C8B-B14F-4D97-AF65-F5344CB8AC3E}">
        <p14:creationId xmlns:p14="http://schemas.microsoft.com/office/powerpoint/2010/main" val="33943424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4A1BD8D-C79D-5C9E-5100-86AE1514E5AC}"/>
              </a:ext>
            </a:extLst>
          </p:cNvPr>
          <p:cNvSpPr/>
          <p:nvPr/>
        </p:nvSpPr>
        <p:spPr>
          <a:xfrm>
            <a:off x="0" y="0"/>
            <a:ext cx="12192000" cy="6856413"/>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194928" y="213813"/>
            <a:ext cx="11363419" cy="653512"/>
          </a:xfrm>
          <a:prstGeom prst="rect">
            <a:avLst/>
          </a:prstGeom>
          <a:noFill/>
        </p:spPr>
        <p:txBody>
          <a:bodyPr wrap="square" lIns="91440" tIns="45720" rIns="91440" bIns="45720" rtlCol="0" anchor="t">
            <a:spAutoFit/>
          </a:bodyPr>
          <a:lstStyle/>
          <a:p>
            <a:pPr>
              <a:lnSpc>
                <a:spcPct val="150000"/>
              </a:lnSpc>
            </a:pPr>
            <a:r>
              <a:rPr lang="de-DE" sz="2800" b="1" dirty="0">
                <a:solidFill>
                  <a:schemeClr val="bg1"/>
                </a:solidFill>
                <a:latin typeface="Lato"/>
                <a:ea typeface="Lato"/>
                <a:cs typeface="Lato"/>
              </a:rPr>
              <a:t>Takeaways: </a:t>
            </a:r>
            <a:r>
              <a:rPr lang="de-DE" sz="2800" b="1" dirty="0" err="1">
                <a:solidFill>
                  <a:schemeClr val="bg1"/>
                </a:solidFill>
                <a:latin typeface="Lato"/>
                <a:ea typeface="Lato"/>
                <a:cs typeface="Lato"/>
              </a:rPr>
              <a:t>Permitting</a:t>
            </a:r>
            <a:r>
              <a:rPr lang="de-DE" sz="2800" b="1" dirty="0">
                <a:solidFill>
                  <a:schemeClr val="bg1"/>
                </a:solidFill>
                <a:latin typeface="Lato"/>
                <a:ea typeface="Lato"/>
                <a:cs typeface="Lato"/>
              </a:rPr>
              <a:t> </a:t>
            </a:r>
            <a:r>
              <a:rPr lang="de-DE" sz="2800" b="1" dirty="0" err="1">
                <a:solidFill>
                  <a:schemeClr val="bg1"/>
                </a:solidFill>
                <a:latin typeface="Lato"/>
                <a:ea typeface="Lato"/>
                <a:cs typeface="Lato"/>
              </a:rPr>
              <a:t>Paths</a:t>
            </a:r>
            <a:endParaRPr lang="de-DE" sz="28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AD52CB7B-EF21-90F7-4DBC-70E6A8D82C86}"/>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0D07DFA2-4614-5FB7-388C-BB5D27D43B6F}"/>
              </a:ext>
            </a:extLst>
          </p:cNvPr>
          <p:cNvSpPr txBox="1"/>
          <p:nvPr/>
        </p:nvSpPr>
        <p:spPr>
          <a:xfrm>
            <a:off x="380426" y="1291134"/>
            <a:ext cx="11040832" cy="6179127"/>
          </a:xfrm>
          <a:prstGeom prst="rect">
            <a:avLst/>
          </a:prstGeom>
          <a:noFill/>
        </p:spPr>
        <p:txBody>
          <a:bodyPr wrap="square" lIns="91440" tIns="45720" rIns="91440" bIns="45720" rtlCol="0" anchor="t">
            <a:spAutoFit/>
          </a:bodyPr>
          <a:lstStyle/>
          <a:p>
            <a:pPr marL="457200" indent="-457200" algn="just">
              <a:buAutoNum type="arabicParen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Defining the driving factors of a permitting path can be a good strategy for identifying which legislation is applicable for a project or plan. The benefit of this approach is that it can be applied beyond national borders.</a:t>
            </a:r>
          </a:p>
          <a:p>
            <a:pPr marL="1257300" lvl="2" indent="-342900" algn="just">
              <a:buFont typeface="Arial" panose="020B0604020202020204" pitchFamily="34" charset="0"/>
              <a:buChar cha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In OPERANDUM, the identified driving forces for </a:t>
            </a:r>
            <a:r>
              <a:rPr lang="en-GB" sz="20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 permissions are: Country, Region; Stakeholders and scope; Nature and size of the project; Location; Hazards.</a:t>
            </a:r>
          </a:p>
          <a:p>
            <a:pPr marL="457200" indent="-457200">
              <a:lnSpc>
                <a:spcPct val="90000"/>
              </a:lnSpc>
              <a:spcBef>
                <a:spcPts val="1000"/>
              </a:spcBef>
              <a:buFontTx/>
              <a:buAutoNum type="arabicParenR"/>
            </a:pPr>
            <a:endParaRPr lang="en-GB" sz="8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lnSpc>
                <a:spcPct val="90000"/>
              </a:lnSpc>
              <a:spcBef>
                <a:spcPts val="1000"/>
              </a:spcBef>
              <a:buFontTx/>
              <a:buAutoNum type="arabicParen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In cases focused on environmental protection, Nature-based Solutions can speed up the permission process. </a:t>
            </a:r>
            <a:r>
              <a:rPr lang="en-GB" sz="20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 are indeed engineering solutions based on nature which usually represent an added value for the authorities that are evaluating projects.</a:t>
            </a:r>
            <a:br>
              <a:rPr lang="en-US" dirty="0">
                <a:latin typeface="Lato" panose="020F0502020204030203" pitchFamily="34" charset="0"/>
                <a:ea typeface="Lato" panose="020F0502020204030203" pitchFamily="34" charset="0"/>
                <a:cs typeface="Lato" panose="020F0502020204030203" pitchFamily="34" charset="0"/>
              </a:rPr>
            </a:br>
            <a:endParaRPr lang="en-US" dirty="0">
              <a:solidFill>
                <a:srgbClr val="000000"/>
              </a:solidFill>
              <a:latin typeface="Lato" panose="020F0502020204030203" pitchFamily="34" charset="0"/>
              <a:ea typeface="Lato" panose="020F0502020204030203" pitchFamily="34" charset="0"/>
              <a:cs typeface="Lato" panose="020F0502020204030203" pitchFamily="34" charset="0"/>
            </a:endParaRPr>
          </a:p>
          <a:p>
            <a:pPr marL="457200" indent="-457200">
              <a:lnSpc>
                <a:spcPct val="90000"/>
              </a:lnSpc>
              <a:spcBef>
                <a:spcPts val="1000"/>
              </a:spcBef>
              <a:buAutoNum type="arabicParen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National, regional, and local authorities must improve coordination to ensure that green infrastructure and biodiversity becomes an integral part of spatial and territorial planning.</a:t>
            </a:r>
            <a:b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br>
            <a:endParaRPr lang="en-GB" sz="2000" dirty="0">
              <a:latin typeface="Lato" panose="020F0502020204030203" pitchFamily="34" charset="0"/>
              <a:ea typeface="Lato" panose="020F0502020204030203" pitchFamily="34" charset="0"/>
              <a:cs typeface="Lato" panose="020F0502020204030203" pitchFamily="34" charset="0"/>
            </a:endParaRPr>
          </a:p>
          <a:p>
            <a:pPr marL="457200" indent="-457200">
              <a:lnSpc>
                <a:spcPct val="90000"/>
              </a:lnSpc>
              <a:spcBef>
                <a:spcPts val="1000"/>
              </a:spcBef>
              <a:buAutoNum type="arabicParen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The European Union may play a fundamental role in providing coordination in introducing </a:t>
            </a:r>
            <a:r>
              <a:rPr lang="en-GB" sz="20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 specific legislation.</a:t>
            </a:r>
            <a:endParaRPr lang="en-GB" dirty="0">
              <a:solidFill>
                <a:schemeClr val="bg1"/>
              </a:solidFill>
              <a:latin typeface="Lato" panose="020F0502020204030203" pitchFamily="34" charset="0"/>
              <a:ea typeface="Lato" panose="020F0502020204030203" pitchFamily="34" charset="0"/>
              <a:cs typeface="Lato" panose="020F0502020204030203" pitchFamily="34" charset="0"/>
            </a:endParaRPr>
          </a:p>
          <a:p>
            <a:pPr marL="914400" lvl="1" indent="-457200" algn="just">
              <a:buAutoNum type="arabicParenR"/>
            </a:pPr>
            <a:endParaRPr lang="en-GB" sz="20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buFont typeface="Calibri Light" panose="020F0302020204030204"/>
              <a:buAutoNum type="arabicParenR"/>
            </a:pP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D101CD20-C09A-4F1D-093A-58DC0A3D64DD}"/>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24</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a:extLst>
              <a:ext uri="{FF2B5EF4-FFF2-40B4-BE49-F238E27FC236}">
                <a16:creationId xmlns:a16="http://schemas.microsoft.com/office/drawing/2014/main" id="{8804CFD2-223B-BBB4-7F14-6C616552B5E0}"/>
              </a:ext>
            </a:extLst>
          </p:cNvPr>
          <p:cNvSpPr txBox="1"/>
          <p:nvPr/>
        </p:nvSpPr>
        <p:spPr>
          <a:xfrm>
            <a:off x="4210435" y="6380683"/>
            <a:ext cx="4143439" cy="784830"/>
          </a:xfrm>
          <a:prstGeom prst="rect">
            <a:avLst/>
          </a:prstGeom>
          <a:noFill/>
        </p:spPr>
        <p:txBody>
          <a:bodyPr wrap="square" lIns="91440" tIns="45720" rIns="91440" bIns="45720" rtlCol="0" anchor="t">
            <a:spAutoFit/>
          </a:bodyPr>
          <a:lstStyle/>
          <a:p>
            <a:r>
              <a:rPr lang="en-GB" sz="1500" dirty="0">
                <a:solidFill>
                  <a:schemeClr val="bg1"/>
                </a:solidFill>
                <a:latin typeface="Lato"/>
                <a:ea typeface="Lato"/>
                <a:cs typeface="Lato"/>
              </a:rPr>
              <a:t>Next up: </a:t>
            </a:r>
            <a:r>
              <a:rPr lang="en-GB" sz="1500" i="1" dirty="0">
                <a:solidFill>
                  <a:schemeClr val="bg1"/>
                </a:solidFill>
                <a:latin typeface="Lato"/>
                <a:ea typeface="Lato"/>
                <a:cs typeface="Lato"/>
              </a:rPr>
              <a:t>Recommendations for Uptake of </a:t>
            </a:r>
            <a:r>
              <a:rPr lang="en-GB" sz="1500" i="1" dirty="0" err="1">
                <a:solidFill>
                  <a:schemeClr val="bg1"/>
                </a:solidFill>
                <a:latin typeface="Lato"/>
                <a:ea typeface="Lato"/>
                <a:cs typeface="Lato"/>
              </a:rPr>
              <a:t>NbS</a:t>
            </a:r>
            <a:endParaRPr lang="en-GB" sz="1500" i="1" dirty="0">
              <a:solidFill>
                <a:schemeClr val="bg1"/>
              </a:solidFill>
              <a:latin typeface="Lato"/>
              <a:ea typeface="Lato"/>
              <a:cs typeface="Lato"/>
            </a:endParaRPr>
          </a:p>
          <a:p>
            <a:endParaRPr lang="en-GB" sz="1500" i="1" dirty="0">
              <a:solidFill>
                <a:schemeClr val="bg1"/>
              </a:solidFill>
              <a:latin typeface="Lato"/>
              <a:ea typeface="Lato"/>
              <a:cs typeface="Lato"/>
            </a:endParaRPr>
          </a:p>
          <a:p>
            <a:endParaRPr lang="en-GB" sz="1500" i="1" dirty="0">
              <a:solidFill>
                <a:schemeClr val="bg1"/>
              </a:solidFill>
              <a:latin typeface="Lato"/>
              <a:ea typeface="Lato"/>
              <a:cs typeface="Lato"/>
            </a:endParaRPr>
          </a:p>
        </p:txBody>
      </p:sp>
    </p:spTree>
    <p:extLst>
      <p:ext uri="{BB962C8B-B14F-4D97-AF65-F5344CB8AC3E}">
        <p14:creationId xmlns:p14="http://schemas.microsoft.com/office/powerpoint/2010/main" val="1091993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23220"/>
          </a:xfrm>
          <a:prstGeom prst="rect">
            <a:avLst/>
          </a:prstGeom>
          <a:noFill/>
        </p:spPr>
        <p:txBody>
          <a:bodyPr wrap="square" lIns="91440" tIns="45720" rIns="91440" bIns="45720" rtlCol="0" anchor="t">
            <a:spAutoFit/>
          </a:bodyPr>
          <a:lstStyle/>
          <a:p>
            <a:r>
              <a:rPr lang="en-GB" sz="2800" b="1" dirty="0">
                <a:solidFill>
                  <a:schemeClr val="bg1"/>
                </a:solidFill>
                <a:latin typeface="Lato"/>
                <a:ea typeface="Lato"/>
                <a:cs typeface="Lato"/>
              </a:rPr>
              <a:t>OPERANDUM </a:t>
            </a:r>
            <a:r>
              <a:rPr lang="en-GB" sz="2800" b="1" dirty="0" err="1">
                <a:solidFill>
                  <a:schemeClr val="bg1"/>
                </a:solidFill>
                <a:latin typeface="Lato"/>
                <a:ea typeface="Lato"/>
                <a:cs typeface="Lato"/>
              </a:rPr>
              <a:t>NbS</a:t>
            </a:r>
            <a:r>
              <a:rPr lang="en-GB" sz="2800" b="1" dirty="0">
                <a:solidFill>
                  <a:schemeClr val="bg1"/>
                </a:solidFill>
                <a:latin typeface="Lato"/>
                <a:ea typeface="Lato"/>
                <a:cs typeface="Lato"/>
              </a:rPr>
              <a:t> advocacy &amp; capacity building activities</a:t>
            </a:r>
            <a:endParaRPr lang="en-GB" sz="3200" b="1" dirty="0">
              <a:solidFill>
                <a:schemeClr val="bg1"/>
              </a:solidFill>
              <a:latin typeface="Lato"/>
              <a:ea typeface="Lato"/>
              <a:cs typeface="Lato"/>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25</a:t>
            </a:r>
          </a:p>
        </p:txBody>
      </p:sp>
      <p:sp>
        <p:nvSpPr>
          <p:cNvPr id="22" name="TextBox 21">
            <a:extLst>
              <a:ext uri="{FF2B5EF4-FFF2-40B4-BE49-F238E27FC236}">
                <a16:creationId xmlns:a16="http://schemas.microsoft.com/office/drawing/2014/main" id="{2BDB9AEA-B6A4-4CB1-A356-1C59DBC1FC81}"/>
              </a:ext>
            </a:extLst>
          </p:cNvPr>
          <p:cNvSpPr txBox="1"/>
          <p:nvPr/>
        </p:nvSpPr>
        <p:spPr>
          <a:xfrm>
            <a:off x="283723" y="1416133"/>
            <a:ext cx="5940614" cy="1815882"/>
          </a:xfrm>
          <a:prstGeom prst="rect">
            <a:avLst/>
          </a:prstGeom>
          <a:noFill/>
        </p:spPr>
        <p:txBody>
          <a:bodyPr wrap="square" lIns="91440" tIns="45720" rIns="91440" bIns="45720" anchor="t">
            <a:spAutoFit/>
          </a:bodyPr>
          <a:lstStyle/>
          <a:p>
            <a:pPr algn="just"/>
            <a:r>
              <a:rPr lang="en-GB" sz="1600" b="1" dirty="0">
                <a:solidFill>
                  <a:srgbClr val="197737"/>
                </a:solidFill>
                <a:latin typeface="Lato"/>
                <a:ea typeface="Lato"/>
                <a:cs typeface="Lato"/>
              </a:rPr>
              <a:t>Arab States Regional Workshop on “Nature-based Solutions for hydro-</a:t>
            </a:r>
            <a:r>
              <a:rPr lang="en-GB" sz="1600" b="1" dirty="0" err="1">
                <a:solidFill>
                  <a:srgbClr val="197737"/>
                </a:solidFill>
                <a:latin typeface="Lato"/>
                <a:ea typeface="Lato"/>
                <a:cs typeface="Lato"/>
              </a:rPr>
              <a:t>meteo</a:t>
            </a:r>
            <a:r>
              <a:rPr lang="en-GB" sz="1600" b="1" dirty="0">
                <a:solidFill>
                  <a:srgbClr val="197737"/>
                </a:solidFill>
                <a:latin typeface="Lato"/>
                <a:ea typeface="Lato"/>
                <a:cs typeface="Lato"/>
              </a:rPr>
              <a:t> hazards” </a:t>
            </a:r>
            <a:endParaRPr lang="fr-FR" sz="1600" dirty="0">
              <a:solidFill>
                <a:srgbClr val="197737"/>
              </a:solidFill>
              <a:latin typeface="Lato"/>
              <a:ea typeface="Lato"/>
              <a:cs typeface="Lato"/>
            </a:endParaRPr>
          </a:p>
          <a:p>
            <a:pPr marL="342900" indent="-342900" algn="just">
              <a:buFont typeface="Arial" panose="020B0604020202020204" pitchFamily="34" charset="0"/>
              <a:buChar char="•"/>
            </a:pPr>
            <a:r>
              <a:rPr lang="en-GB" sz="1600" dirty="0">
                <a:latin typeface="Lato"/>
                <a:ea typeface="Lato"/>
                <a:cs typeface="Lato"/>
              </a:rPr>
              <a:t>November 23-34, 2021, online</a:t>
            </a:r>
          </a:p>
          <a:p>
            <a:pPr marL="342900" indent="-342900" algn="just">
              <a:buFont typeface="Arial" panose="020B0604020202020204" pitchFamily="34" charset="0"/>
              <a:buChar char="•"/>
            </a:pPr>
            <a:r>
              <a:rPr lang="en-GB" sz="1600" dirty="0">
                <a:latin typeface="Lato"/>
                <a:ea typeface="Lato"/>
                <a:cs typeface="Lato"/>
              </a:rPr>
              <a:t>Co-organized by UNESCO HQ and UNESCO Cairo FO, together with OPERANDUM</a:t>
            </a:r>
          </a:p>
          <a:p>
            <a:pPr marL="342900" indent="-342900" algn="just">
              <a:buFont typeface="Arial" panose="020B0604020202020204" pitchFamily="34" charset="0"/>
              <a:buChar char="•"/>
            </a:pPr>
            <a:r>
              <a:rPr lang="en-GB" sz="1600" dirty="0">
                <a:latin typeface="Lato"/>
                <a:ea typeface="Lato"/>
                <a:cs typeface="Lato"/>
              </a:rPr>
              <a:t>40 participants from 9 countries including Algeria, Egypt, Lebanon, Oman, Syria and Yemen</a:t>
            </a:r>
            <a:endParaRPr lang="en-DE" sz="1600">
              <a:latin typeface="Lato"/>
              <a:ea typeface="Lato"/>
              <a:cs typeface="Lato"/>
            </a:endParaRPr>
          </a:p>
        </p:txBody>
      </p:sp>
      <p:sp>
        <p:nvSpPr>
          <p:cNvPr id="3" name="TextBox 21">
            <a:extLst>
              <a:ext uri="{FF2B5EF4-FFF2-40B4-BE49-F238E27FC236}">
                <a16:creationId xmlns:a16="http://schemas.microsoft.com/office/drawing/2014/main" id="{893EFFC4-0375-862C-FB1B-1159553BA16C}"/>
              </a:ext>
            </a:extLst>
          </p:cNvPr>
          <p:cNvSpPr txBox="1"/>
          <p:nvPr/>
        </p:nvSpPr>
        <p:spPr>
          <a:xfrm>
            <a:off x="283723" y="3694968"/>
            <a:ext cx="5812277" cy="2308324"/>
          </a:xfrm>
          <a:prstGeom prst="rect">
            <a:avLst/>
          </a:prstGeom>
          <a:noFill/>
        </p:spPr>
        <p:txBody>
          <a:bodyPr wrap="square" lIns="91440" tIns="45720" rIns="91440" bIns="45720" anchor="t">
            <a:spAutoFit/>
          </a:bodyPr>
          <a:lstStyle/>
          <a:p>
            <a:pPr algn="just"/>
            <a:r>
              <a:rPr lang="en-GB" sz="1600" b="1" dirty="0">
                <a:solidFill>
                  <a:srgbClr val="CD3232"/>
                </a:solidFill>
                <a:latin typeface="Lato"/>
                <a:ea typeface="Lato"/>
                <a:cs typeface="Lato"/>
              </a:rPr>
              <a:t>Practitioners Workshop on “Nature-based Solutions for Reducing Hydro-Meteorological Hazards and Urban Air Pollution” in the Western Balkans and Central Asia</a:t>
            </a:r>
            <a:endParaRPr lang="fr-FR" sz="1600" b="1" dirty="0">
              <a:solidFill>
                <a:srgbClr val="CD3232"/>
              </a:solidFill>
              <a:latin typeface="Lato"/>
              <a:ea typeface="Lato"/>
              <a:cs typeface="Lato"/>
            </a:endParaRPr>
          </a:p>
          <a:p>
            <a:pPr marL="342900" indent="-342900" algn="just">
              <a:buFont typeface="Arial" panose="020B0604020202020204" pitchFamily="34" charset="0"/>
              <a:buChar char="•"/>
            </a:pPr>
            <a:r>
              <a:rPr lang="en-GB" sz="1600" dirty="0">
                <a:latin typeface="Lato"/>
                <a:ea typeface="Lato"/>
                <a:cs typeface="Calibri"/>
              </a:rPr>
              <a:t>June 13-15, 2022,</a:t>
            </a:r>
            <a:r>
              <a:rPr lang="en-GB" sz="1600" dirty="0">
                <a:latin typeface="Lato"/>
                <a:ea typeface="+mn-lt"/>
                <a:cs typeface="+mn-lt"/>
              </a:rPr>
              <a:t> both on-line and in-person in Belgrade, Serbia</a:t>
            </a:r>
            <a:endParaRPr lang="en-GB" sz="1600" dirty="0">
              <a:latin typeface="Lato"/>
              <a:ea typeface="Lato"/>
              <a:cs typeface="Calibri"/>
            </a:endParaRPr>
          </a:p>
          <a:p>
            <a:pPr marL="342900" indent="-342900" algn="just">
              <a:buFont typeface="Arial" panose="020B0604020202020204" pitchFamily="34" charset="0"/>
              <a:buChar char="•"/>
            </a:pPr>
            <a:r>
              <a:rPr lang="en-GB" sz="1600" dirty="0">
                <a:latin typeface="Lato"/>
                <a:ea typeface="Lato"/>
                <a:cs typeface="Lato"/>
              </a:rPr>
              <a:t>Co-organized by </a:t>
            </a:r>
            <a:r>
              <a:rPr lang="en-GB" sz="1600" dirty="0">
                <a:latin typeface="Lato"/>
                <a:ea typeface="+mn-lt"/>
                <a:cs typeface="+mn-lt"/>
              </a:rPr>
              <a:t>the United Nations Environmental Program (UNEP) and the Finnish Meteorological Institute (OPERANDUM organiser)</a:t>
            </a:r>
            <a:endParaRPr lang="en-GB" sz="1600" dirty="0">
              <a:latin typeface="Lato"/>
              <a:ea typeface="Lato"/>
              <a:cs typeface="Calibri"/>
            </a:endParaRPr>
          </a:p>
          <a:p>
            <a:pPr marL="342900" indent="-342900" algn="just">
              <a:buFont typeface="Arial" panose="020B0604020202020204" pitchFamily="34" charset="0"/>
              <a:buChar char="•"/>
            </a:pPr>
            <a:r>
              <a:rPr lang="en-GB" sz="1600" dirty="0">
                <a:latin typeface="Lato"/>
                <a:ea typeface="Lato"/>
                <a:cs typeface="Lato"/>
              </a:rPr>
              <a:t>91 participants from </a:t>
            </a:r>
            <a:r>
              <a:rPr lang="en-GB" sz="1600" dirty="0">
                <a:latin typeface="Lato"/>
                <a:ea typeface="+mn-lt"/>
                <a:cs typeface="+mn-lt"/>
              </a:rPr>
              <a:t>Serbia, Kyrgyzstan, and Tajikistan</a:t>
            </a:r>
            <a:endParaRPr lang="en-DE" sz="1600">
              <a:latin typeface="Lato"/>
              <a:ea typeface="Lato"/>
              <a:cs typeface="Calibri" panose="020F0502020204030204"/>
            </a:endParaRPr>
          </a:p>
        </p:txBody>
      </p:sp>
      <p:pic>
        <p:nvPicPr>
          <p:cNvPr id="6" name="Picture 5" descr="Map&#10;&#10;Description automatically generated">
            <a:extLst>
              <a:ext uri="{FF2B5EF4-FFF2-40B4-BE49-F238E27FC236}">
                <a16:creationId xmlns:a16="http://schemas.microsoft.com/office/drawing/2014/main" id="{480386A2-B3C4-9404-6774-878DCE7613EB}"/>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910827" y="2355822"/>
            <a:ext cx="4997450" cy="2678292"/>
          </a:xfrm>
          <a:prstGeom prst="rect">
            <a:avLst/>
          </a:prstGeom>
          <a:ln>
            <a:solidFill>
              <a:schemeClr val="tx1"/>
            </a:solidFill>
          </a:ln>
        </p:spPr>
      </p:pic>
    </p:spTree>
    <p:extLst>
      <p:ext uri="{BB962C8B-B14F-4D97-AF65-F5344CB8AC3E}">
        <p14:creationId xmlns:p14="http://schemas.microsoft.com/office/powerpoint/2010/main" val="34725801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rtlCol="0">
            <a:spAutoFit/>
          </a:bodyPr>
          <a:lstStyle/>
          <a:p>
            <a:r>
              <a:rPr lang="en-GB" sz="3200" b="1"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3200" b="1" dirty="0">
                <a:solidFill>
                  <a:schemeClr val="bg1"/>
                </a:solidFill>
                <a:latin typeface="Lato" panose="020F0502020204030203" pitchFamily="34" charset="0"/>
                <a:ea typeface="Lato" panose="020F0502020204030203" pitchFamily="34" charset="0"/>
                <a:cs typeface="Lato" panose="020F0502020204030203" pitchFamily="34" charset="0"/>
              </a:rPr>
              <a:t> opportunities and challenges in the Arab States Region</a:t>
            </a:r>
          </a:p>
        </p:txBody>
      </p:sp>
      <p:sp>
        <p:nvSpPr>
          <p:cNvPr id="2" name="TextBox 1">
            <a:extLst>
              <a:ext uri="{FF2B5EF4-FFF2-40B4-BE49-F238E27FC236}">
                <a16:creationId xmlns:a16="http://schemas.microsoft.com/office/drawing/2014/main" id="{BB2A43B8-5633-7556-8956-DC76EF95D567}"/>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26</a:t>
            </a:r>
          </a:p>
        </p:txBody>
      </p:sp>
      <p:sp>
        <p:nvSpPr>
          <p:cNvPr id="9" name="Rectangle 8">
            <a:extLst>
              <a:ext uri="{FF2B5EF4-FFF2-40B4-BE49-F238E27FC236}">
                <a16:creationId xmlns:a16="http://schemas.microsoft.com/office/drawing/2014/main" id="{EECE42D2-C7DC-7BB6-5CB9-1E4BA9173F6F}"/>
              </a:ext>
            </a:extLst>
          </p:cNvPr>
          <p:cNvSpPr/>
          <p:nvPr/>
        </p:nvSpPr>
        <p:spPr>
          <a:xfrm>
            <a:off x="304800" y="1683292"/>
            <a:ext cx="1440873" cy="3561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95EFC513-27ED-B6A5-49D8-790ED87C5943}"/>
              </a:ext>
            </a:extLst>
          </p:cNvPr>
          <p:cNvSpPr/>
          <p:nvPr/>
        </p:nvSpPr>
        <p:spPr>
          <a:xfrm>
            <a:off x="165396" y="4011346"/>
            <a:ext cx="1815804" cy="3561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a:extLst>
              <a:ext uri="{FF2B5EF4-FFF2-40B4-BE49-F238E27FC236}">
                <a16:creationId xmlns:a16="http://schemas.microsoft.com/office/drawing/2014/main" id="{A1F50A44-7198-8E4A-4182-D2242A1761F2}"/>
              </a:ext>
            </a:extLst>
          </p:cNvPr>
          <p:cNvGrpSpPr/>
          <p:nvPr/>
        </p:nvGrpSpPr>
        <p:grpSpPr>
          <a:xfrm>
            <a:off x="1257403" y="1065764"/>
            <a:ext cx="3956171" cy="5500523"/>
            <a:chOff x="1257403" y="1065764"/>
            <a:chExt cx="3956171" cy="5500523"/>
          </a:xfrm>
        </p:grpSpPr>
        <p:cxnSp>
          <p:nvCxnSpPr>
            <p:cNvPr id="13" name="Straight Connector 12">
              <a:extLst>
                <a:ext uri="{FF2B5EF4-FFF2-40B4-BE49-F238E27FC236}">
                  <a16:creationId xmlns:a16="http://schemas.microsoft.com/office/drawing/2014/main" id="{4E71F481-CB6C-02F4-E514-873D57EA1748}"/>
                </a:ext>
              </a:extLst>
            </p:cNvPr>
            <p:cNvCxnSpPr/>
            <p:nvPr/>
          </p:nvCxnSpPr>
          <p:spPr>
            <a:xfrm>
              <a:off x="1266580" y="3807033"/>
              <a:ext cx="3946994" cy="0"/>
            </a:xfrm>
            <a:prstGeom prst="line">
              <a:avLst/>
            </a:prstGeom>
            <a:ln w="12700">
              <a:solidFill>
                <a:srgbClr val="54A949"/>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D7C7955-0DCF-38FA-BC72-6A6DC59D1D48}"/>
                </a:ext>
              </a:extLst>
            </p:cNvPr>
            <p:cNvGrpSpPr/>
            <p:nvPr/>
          </p:nvGrpSpPr>
          <p:grpSpPr>
            <a:xfrm>
              <a:off x="1257403" y="1065764"/>
              <a:ext cx="3946994" cy="5500523"/>
              <a:chOff x="121323" y="1163081"/>
              <a:chExt cx="3946994" cy="5500523"/>
            </a:xfrm>
          </p:grpSpPr>
          <p:pic>
            <p:nvPicPr>
              <p:cNvPr id="33" name="Google Shape;318;g10370915e49_22_10">
                <a:extLst>
                  <a:ext uri="{FF2B5EF4-FFF2-40B4-BE49-F238E27FC236}">
                    <a16:creationId xmlns:a16="http://schemas.microsoft.com/office/drawing/2014/main" id="{111D15E4-8DA8-4267-A3F3-6573A38F0785}"/>
                  </a:ext>
                </a:extLst>
              </p:cNvPr>
              <p:cNvPicPr preferRelativeResize="0"/>
              <p:nvPr/>
            </p:nvPicPr>
            <p:blipFill rotWithShape="1">
              <a:blip r:embed="rId5">
                <a:alphaModFix/>
                <a:extLst>
                  <a:ext uri="{28A0092B-C50C-407E-A947-70E740481C1C}">
                    <a14:useLocalDpi xmlns:a14="http://schemas.microsoft.com/office/drawing/2010/main"/>
                  </a:ext>
                </a:extLst>
              </a:blip>
              <a:srcRect/>
              <a:stretch/>
            </p:blipFill>
            <p:spPr>
              <a:xfrm>
                <a:off x="163441" y="2062449"/>
                <a:ext cx="2118614" cy="1742850"/>
              </a:xfrm>
              <a:prstGeom prst="rect">
                <a:avLst/>
              </a:prstGeom>
              <a:noFill/>
              <a:ln>
                <a:noFill/>
              </a:ln>
            </p:spPr>
          </p:pic>
          <p:pic>
            <p:nvPicPr>
              <p:cNvPr id="34" name="Google Shape;319;g10370915e49_22_10">
                <a:extLst>
                  <a:ext uri="{FF2B5EF4-FFF2-40B4-BE49-F238E27FC236}">
                    <a16:creationId xmlns:a16="http://schemas.microsoft.com/office/drawing/2014/main" id="{2A92679C-412A-46E5-B10F-09CE7CAF545C}"/>
                  </a:ext>
                </a:extLst>
              </p:cNvPr>
              <p:cNvPicPr preferRelativeResize="0"/>
              <p:nvPr/>
            </p:nvPicPr>
            <p:blipFill rotWithShape="1">
              <a:blip r:embed="rId6">
                <a:alphaModFix/>
                <a:extLst>
                  <a:ext uri="{28A0092B-C50C-407E-A947-70E740481C1C}">
                    <a14:useLocalDpi xmlns:a14="http://schemas.microsoft.com/office/drawing/2010/main"/>
                  </a:ext>
                </a:extLst>
              </a:blip>
              <a:srcRect/>
              <a:stretch/>
            </p:blipFill>
            <p:spPr>
              <a:xfrm>
                <a:off x="196370" y="4336021"/>
                <a:ext cx="2161769" cy="1884650"/>
              </a:xfrm>
              <a:prstGeom prst="rect">
                <a:avLst/>
              </a:prstGeom>
              <a:noFill/>
              <a:ln>
                <a:noFill/>
              </a:ln>
            </p:spPr>
          </p:pic>
          <p:sp>
            <p:nvSpPr>
              <p:cNvPr id="4" name="Google Shape;269;g1043d30b4f3_0_0">
                <a:extLst>
                  <a:ext uri="{FF2B5EF4-FFF2-40B4-BE49-F238E27FC236}">
                    <a16:creationId xmlns:a16="http://schemas.microsoft.com/office/drawing/2014/main" id="{36945ECB-F586-ECB0-2FE5-8A5C8FE9113C}"/>
                  </a:ext>
                </a:extLst>
              </p:cNvPr>
              <p:cNvSpPr txBox="1">
                <a:spLocks/>
              </p:cNvSpPr>
              <p:nvPr/>
            </p:nvSpPr>
            <p:spPr>
              <a:xfrm>
                <a:off x="121323" y="1168654"/>
                <a:ext cx="3937817" cy="400110"/>
              </a:xfrm>
              <a:prstGeom prst="rect">
                <a:avLst/>
              </a:prstGeom>
              <a:solidFill>
                <a:srgbClr val="54A949"/>
              </a:solidFill>
              <a:ln w="9525" cap="flat" cmpd="sng">
                <a:noFill/>
                <a:prstDash val="solid"/>
                <a:round/>
                <a:headEnd type="none" w="sm" len="sm"/>
                <a:tailEnd type="none" w="sm" len="sm"/>
              </a:ln>
            </p:spPr>
            <p:txBody>
              <a:bodyPr spcFirstLastPara="1" vert="horz" wrap="square" lIns="0" tIns="0" rIns="0" bIns="0" rtlCol="0" anchor="ctr" anchorCtr="0">
                <a:normAutofit/>
              </a:bodyPr>
              <a:lstStyle>
                <a:defPPr>
                  <a:defRPr lang="en-US"/>
                </a:defPPr>
                <a:lvl1pPr algn="ctr" defTabSz="914400">
                  <a:lnSpc>
                    <a:spcPct val="90000"/>
                  </a:lnSpc>
                  <a:spcBef>
                    <a:spcPts val="0"/>
                  </a:spcBef>
                  <a:buNone/>
                  <a:defRPr sz="1400" b="1">
                    <a:solidFill>
                      <a:schemeClr val="dk1"/>
                    </a:solidFill>
                    <a:latin typeface="Lato" panose="020F0502020204030203" pitchFamily="34" charset="0"/>
                    <a:ea typeface="Lato" panose="020F0502020204030203" pitchFamily="34" charset="0"/>
                    <a:cs typeface="Lato" panose="020F0502020204030203" pitchFamily="34" charset="0"/>
                  </a:defRPr>
                </a:lvl1pPr>
              </a:lstStyle>
              <a:p>
                <a:r>
                  <a:rPr lang="en-US" dirty="0"/>
                  <a:t>Climate challenges</a:t>
                </a:r>
              </a:p>
            </p:txBody>
          </p:sp>
          <p:sp>
            <p:nvSpPr>
              <p:cNvPr id="6" name="Rectangle 5">
                <a:extLst>
                  <a:ext uri="{FF2B5EF4-FFF2-40B4-BE49-F238E27FC236}">
                    <a16:creationId xmlns:a16="http://schemas.microsoft.com/office/drawing/2014/main" id="{4DAECC65-1C46-7527-F205-B033E95C73D9}"/>
                  </a:ext>
                </a:extLst>
              </p:cNvPr>
              <p:cNvSpPr/>
              <p:nvPr/>
            </p:nvSpPr>
            <p:spPr>
              <a:xfrm>
                <a:off x="130500" y="1163081"/>
                <a:ext cx="3937817" cy="5061792"/>
              </a:xfrm>
              <a:prstGeom prst="rect">
                <a:avLst/>
              </a:prstGeom>
              <a:noFill/>
              <a:ln w="19050">
                <a:solidFill>
                  <a:srgbClr val="54A9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6D806A94-94A4-FD86-3A70-54C1DE4C4CCA}"/>
                  </a:ext>
                </a:extLst>
              </p:cNvPr>
              <p:cNvSpPr txBox="1"/>
              <p:nvPr/>
            </p:nvSpPr>
            <p:spPr>
              <a:xfrm>
                <a:off x="1377030" y="1684917"/>
                <a:ext cx="2541036" cy="338554"/>
              </a:xfrm>
              <a:prstGeom prst="rect">
                <a:avLst/>
              </a:prstGeom>
              <a:noFill/>
            </p:spPr>
            <p:txBody>
              <a:bodyPr wrap="square" rtlCol="0">
                <a:spAutoFit/>
              </a:bodyPr>
              <a:lstStyle/>
              <a:p>
                <a:r>
                  <a:rPr lang="en-US" sz="1600" i="1" dirty="0">
                    <a:latin typeface="Lato" panose="020F0502020204030203" pitchFamily="34" charset="0"/>
                    <a:ea typeface="Lato" panose="020F0502020204030203" pitchFamily="34" charset="0"/>
                    <a:cs typeface="Lato" panose="020F0502020204030203" pitchFamily="34" charset="0"/>
                  </a:rPr>
                  <a:t>Arab regions</a:t>
                </a:r>
              </a:p>
            </p:txBody>
          </p:sp>
          <p:sp>
            <p:nvSpPr>
              <p:cNvPr id="15" name="TextBox 14">
                <a:extLst>
                  <a:ext uri="{FF2B5EF4-FFF2-40B4-BE49-F238E27FC236}">
                    <a16:creationId xmlns:a16="http://schemas.microsoft.com/office/drawing/2014/main" id="{969C67EB-6B59-BDC8-14A7-803977F6475B}"/>
                  </a:ext>
                </a:extLst>
              </p:cNvPr>
              <p:cNvSpPr txBox="1"/>
              <p:nvPr/>
            </p:nvSpPr>
            <p:spPr>
              <a:xfrm>
                <a:off x="1183799" y="4075227"/>
                <a:ext cx="2541036" cy="338554"/>
              </a:xfrm>
              <a:prstGeom prst="rect">
                <a:avLst/>
              </a:prstGeom>
              <a:noFill/>
            </p:spPr>
            <p:txBody>
              <a:bodyPr wrap="square" rtlCol="0">
                <a:spAutoFit/>
              </a:bodyPr>
              <a:lstStyle/>
              <a:p>
                <a:r>
                  <a:rPr lang="en-US" sz="1600" i="1" dirty="0">
                    <a:latin typeface="Lato" panose="020F0502020204030203" pitchFamily="34" charset="0"/>
                    <a:ea typeface="Lato" panose="020F0502020204030203" pitchFamily="34" charset="0"/>
                    <a:cs typeface="Lato" panose="020F0502020204030203" pitchFamily="34" charset="0"/>
                  </a:rPr>
                  <a:t>European regions</a:t>
                </a:r>
              </a:p>
            </p:txBody>
          </p:sp>
          <p:pic>
            <p:nvPicPr>
              <p:cNvPr id="17" name="Google Shape;319;g10370915e49_22_10">
                <a:extLst>
                  <a:ext uri="{FF2B5EF4-FFF2-40B4-BE49-F238E27FC236}">
                    <a16:creationId xmlns:a16="http://schemas.microsoft.com/office/drawing/2014/main" id="{2551BE84-A56F-799E-CEF7-098BD2C69D50}"/>
                  </a:ext>
                </a:extLst>
              </p:cNvPr>
              <p:cNvPicPr preferRelativeResize="0"/>
              <p:nvPr/>
            </p:nvPicPr>
            <p:blipFill rotWithShape="1">
              <a:blip r:embed="rId7">
                <a:alphaModFix/>
                <a:extLst>
                  <a:ext uri="{28A0092B-C50C-407E-A947-70E740481C1C}">
                    <a14:useLocalDpi xmlns:a14="http://schemas.microsoft.com/office/drawing/2010/main"/>
                  </a:ext>
                </a:extLst>
              </a:blip>
              <a:srcRect/>
              <a:stretch/>
            </p:blipFill>
            <p:spPr>
              <a:xfrm>
                <a:off x="2647548" y="4273453"/>
                <a:ext cx="1030883" cy="2390151"/>
              </a:xfrm>
              <a:prstGeom prst="rect">
                <a:avLst/>
              </a:prstGeom>
              <a:noFill/>
              <a:ln>
                <a:noFill/>
              </a:ln>
            </p:spPr>
          </p:pic>
          <p:pic>
            <p:nvPicPr>
              <p:cNvPr id="22" name="Google Shape;318;g10370915e49_22_10">
                <a:extLst>
                  <a:ext uri="{FF2B5EF4-FFF2-40B4-BE49-F238E27FC236}">
                    <a16:creationId xmlns:a16="http://schemas.microsoft.com/office/drawing/2014/main" id="{39C61E6B-C2B0-609F-FD18-73E2DCF6EB02}"/>
                  </a:ext>
                </a:extLst>
              </p:cNvPr>
              <p:cNvPicPr preferRelativeResize="0"/>
              <p:nvPr/>
            </p:nvPicPr>
            <p:blipFill rotWithShape="1">
              <a:blip r:embed="rId8">
                <a:alphaModFix/>
                <a:extLst>
                  <a:ext uri="{28A0092B-C50C-407E-A947-70E740481C1C}">
                    <a14:useLocalDpi xmlns:a14="http://schemas.microsoft.com/office/drawing/2010/main"/>
                  </a:ext>
                </a:extLst>
              </a:blip>
              <a:srcRect/>
              <a:stretch/>
            </p:blipFill>
            <p:spPr>
              <a:xfrm>
                <a:off x="2243336" y="2101427"/>
                <a:ext cx="1777085" cy="2372602"/>
              </a:xfrm>
              <a:prstGeom prst="rect">
                <a:avLst/>
              </a:prstGeom>
              <a:noFill/>
              <a:ln>
                <a:noFill/>
              </a:ln>
            </p:spPr>
          </p:pic>
        </p:grpSp>
      </p:grpSp>
      <p:grpSp>
        <p:nvGrpSpPr>
          <p:cNvPr id="30" name="Group 29">
            <a:extLst>
              <a:ext uri="{FF2B5EF4-FFF2-40B4-BE49-F238E27FC236}">
                <a16:creationId xmlns:a16="http://schemas.microsoft.com/office/drawing/2014/main" id="{6FB860EE-D486-71F1-1A8E-1AD6B768B640}"/>
              </a:ext>
            </a:extLst>
          </p:cNvPr>
          <p:cNvGrpSpPr/>
          <p:nvPr/>
        </p:nvGrpSpPr>
        <p:grpSpPr>
          <a:xfrm>
            <a:off x="6316642" y="1071750"/>
            <a:ext cx="5129444" cy="5107265"/>
            <a:chOff x="5605570" y="1085141"/>
            <a:chExt cx="5129444" cy="5107265"/>
          </a:xfrm>
        </p:grpSpPr>
        <p:pic>
          <p:nvPicPr>
            <p:cNvPr id="29" name="Picture 28" descr="Chart&#10;&#10;Description automatically generated">
              <a:extLst>
                <a:ext uri="{FF2B5EF4-FFF2-40B4-BE49-F238E27FC236}">
                  <a16:creationId xmlns:a16="http://schemas.microsoft.com/office/drawing/2014/main" id="{7050A117-D5A9-A973-083F-D075F73FC82D}"/>
                </a:ext>
              </a:extLst>
            </p:cNvPr>
            <p:cNvPicPr>
              <a:picLocks noChangeAspect="1"/>
            </p:cNvPicPr>
            <p:nvPr/>
          </p:nvPicPr>
          <p:blipFill rotWithShape="1">
            <a:blip r:embed="rId9">
              <a:extLst>
                <a:ext uri="{28A0092B-C50C-407E-A947-70E740481C1C}">
                  <a14:useLocalDpi xmlns:a14="http://schemas.microsoft.com/office/drawing/2010/main"/>
                </a:ext>
              </a:extLst>
            </a:blip>
            <a:srcRect/>
            <a:stretch/>
          </p:blipFill>
          <p:spPr>
            <a:xfrm>
              <a:off x="5605570" y="1448443"/>
              <a:ext cx="5096174" cy="4743963"/>
            </a:xfrm>
            <a:prstGeom prst="rect">
              <a:avLst/>
            </a:prstGeom>
          </p:spPr>
        </p:pic>
        <p:sp>
          <p:nvSpPr>
            <p:cNvPr id="7" name="Google Shape;246;g10370915e49_22_19">
              <a:extLst>
                <a:ext uri="{FF2B5EF4-FFF2-40B4-BE49-F238E27FC236}">
                  <a16:creationId xmlns:a16="http://schemas.microsoft.com/office/drawing/2014/main" id="{2F0F8A36-A3DE-D4AE-4AAF-683C533807DC}"/>
                </a:ext>
              </a:extLst>
            </p:cNvPr>
            <p:cNvSpPr txBox="1">
              <a:spLocks/>
            </p:cNvSpPr>
            <p:nvPr/>
          </p:nvSpPr>
          <p:spPr>
            <a:xfrm>
              <a:off x="5630434" y="1085141"/>
              <a:ext cx="5104580" cy="400110"/>
            </a:xfrm>
            <a:prstGeom prst="rect">
              <a:avLst/>
            </a:prstGeom>
            <a:solidFill>
              <a:srgbClr val="FAAF4D"/>
            </a:solidFill>
            <a:ln w="9525" cap="flat" cmpd="sng">
              <a:solidFill>
                <a:srgbClr val="FAAF4D"/>
              </a:solidFill>
              <a:prstDash val="solid"/>
              <a:round/>
              <a:headEnd type="none" w="sm" len="sm"/>
              <a:tailEnd type="none" w="sm" len="sm"/>
            </a:ln>
          </p:spPr>
          <p:txBody>
            <a:bodyPr spcFirstLastPara="1" vert="horz" wrap="square" lIns="0" tIns="0" rIns="0" bIns="0" rtlCol="0" anchor="ctr" anchorCtr="0">
              <a:normAutofit/>
            </a:bodyPr>
            <a:lstStyle>
              <a:defPPr>
                <a:defRPr lang="en-US"/>
              </a:defPPr>
              <a:lvl1pPr algn="ctr" defTabSz="914400">
                <a:lnSpc>
                  <a:spcPct val="90000"/>
                </a:lnSpc>
                <a:spcBef>
                  <a:spcPts val="0"/>
                </a:spcBef>
                <a:buNone/>
                <a:defRPr sz="1400" b="1">
                  <a:solidFill>
                    <a:schemeClr val="dk1"/>
                  </a:solidFill>
                  <a:latin typeface="Lato" panose="020F0502020204030203" pitchFamily="34" charset="0"/>
                  <a:ea typeface="Lato" panose="020F0502020204030203" pitchFamily="34" charset="0"/>
                  <a:cs typeface="Lato" panose="020F0502020204030203" pitchFamily="34" charset="0"/>
                </a:defRPr>
              </a:lvl1pPr>
            </a:lstStyle>
            <a:p>
              <a:r>
                <a:rPr lang="en-GB" dirty="0"/>
                <a:t>Societal challenges</a:t>
              </a:r>
            </a:p>
          </p:txBody>
        </p:sp>
        <p:sp>
          <p:nvSpPr>
            <p:cNvPr id="24" name="Rectangle 23">
              <a:extLst>
                <a:ext uri="{FF2B5EF4-FFF2-40B4-BE49-F238E27FC236}">
                  <a16:creationId xmlns:a16="http://schemas.microsoft.com/office/drawing/2014/main" id="{0378CB33-A088-5694-8D3E-1F923E80C100}"/>
                </a:ext>
              </a:extLst>
            </p:cNvPr>
            <p:cNvSpPr/>
            <p:nvPr/>
          </p:nvSpPr>
          <p:spPr>
            <a:xfrm>
              <a:off x="5630433" y="1093806"/>
              <a:ext cx="5104580" cy="5061792"/>
            </a:xfrm>
            <a:prstGeom prst="rect">
              <a:avLst/>
            </a:prstGeom>
            <a:noFill/>
            <a:ln w="19050">
              <a:solidFill>
                <a:srgbClr val="FAAF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AAF4D"/>
                </a:solidFill>
              </a:endParaRPr>
            </a:p>
          </p:txBody>
        </p:sp>
      </p:grpSp>
    </p:spTree>
    <p:extLst>
      <p:ext uri="{BB962C8B-B14F-4D97-AF65-F5344CB8AC3E}">
        <p14:creationId xmlns:p14="http://schemas.microsoft.com/office/powerpoint/2010/main" val="2248184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48" name="TextBox 47">
            <a:extLst>
              <a:ext uri="{FF2B5EF4-FFF2-40B4-BE49-F238E27FC236}">
                <a16:creationId xmlns:a16="http://schemas.microsoft.com/office/drawing/2014/main" id="{EA784CB5-C8EE-474D-94B7-897AB8C66DAE}"/>
              </a:ext>
            </a:extLst>
          </p:cNvPr>
          <p:cNvSpPr txBox="1"/>
          <p:nvPr/>
        </p:nvSpPr>
        <p:spPr>
          <a:xfrm>
            <a:off x="82667" y="194396"/>
            <a:ext cx="11363419" cy="584775"/>
          </a:xfrm>
          <a:prstGeom prst="rect">
            <a:avLst/>
          </a:prstGeom>
          <a:noFill/>
        </p:spPr>
        <p:txBody>
          <a:bodyPr wrap="square" rtlCol="0">
            <a:spAutoFit/>
          </a:bodyPr>
          <a:lstStyle/>
          <a:p>
            <a:r>
              <a:rPr lang="en-GB" sz="3200" b="1"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3200" b="1" dirty="0">
                <a:solidFill>
                  <a:schemeClr val="bg1"/>
                </a:solidFill>
                <a:latin typeface="Lato" panose="020F0502020204030203" pitchFamily="34" charset="0"/>
                <a:ea typeface="Lato" panose="020F0502020204030203" pitchFamily="34" charset="0"/>
                <a:cs typeface="Lato" panose="020F0502020204030203" pitchFamily="34" charset="0"/>
              </a:rPr>
              <a:t> opportunities and challenges in the Arab States region</a:t>
            </a:r>
          </a:p>
        </p:txBody>
      </p:sp>
      <p:grpSp>
        <p:nvGrpSpPr>
          <p:cNvPr id="9" name="Group 8">
            <a:extLst>
              <a:ext uri="{FF2B5EF4-FFF2-40B4-BE49-F238E27FC236}">
                <a16:creationId xmlns:a16="http://schemas.microsoft.com/office/drawing/2014/main" id="{2E863CDD-94E4-D60B-7C63-B5E8552A5121}"/>
              </a:ext>
            </a:extLst>
          </p:cNvPr>
          <p:cNvGrpSpPr/>
          <p:nvPr/>
        </p:nvGrpSpPr>
        <p:grpSpPr>
          <a:xfrm>
            <a:off x="56626" y="1193846"/>
            <a:ext cx="4033701" cy="5101172"/>
            <a:chOff x="56626" y="1193846"/>
            <a:chExt cx="4033701" cy="5101172"/>
          </a:xfrm>
        </p:grpSpPr>
        <p:pic>
          <p:nvPicPr>
            <p:cNvPr id="12" name="Google Shape;266;g1043d30b4f3_0_0">
              <a:extLst>
                <a:ext uri="{FF2B5EF4-FFF2-40B4-BE49-F238E27FC236}">
                  <a16:creationId xmlns:a16="http://schemas.microsoft.com/office/drawing/2014/main" id="{0D92232D-C1DF-43AF-AC72-D5EC5FE33703}"/>
                </a:ext>
              </a:extLst>
            </p:cNvPr>
            <p:cNvPicPr preferRelativeResize="0"/>
            <p:nvPr/>
          </p:nvPicPr>
          <p:blipFill>
            <a:blip r:embed="rId5">
              <a:alphaModFix/>
            </a:blip>
            <a:stretch>
              <a:fillRect/>
            </a:stretch>
          </p:blipFill>
          <p:spPr>
            <a:xfrm>
              <a:off x="56626" y="1719500"/>
              <a:ext cx="4033701" cy="2420225"/>
            </a:xfrm>
            <a:prstGeom prst="rect">
              <a:avLst/>
            </a:prstGeom>
            <a:noFill/>
            <a:ln>
              <a:noFill/>
            </a:ln>
          </p:spPr>
        </p:pic>
        <p:sp>
          <p:nvSpPr>
            <p:cNvPr id="22" name="Google Shape;269;g1043d30b4f3_0_0">
              <a:extLst>
                <a:ext uri="{FF2B5EF4-FFF2-40B4-BE49-F238E27FC236}">
                  <a16:creationId xmlns:a16="http://schemas.microsoft.com/office/drawing/2014/main" id="{EB9607A9-6934-472A-9126-FF8871F95823}"/>
                </a:ext>
              </a:extLst>
            </p:cNvPr>
            <p:cNvSpPr txBox="1">
              <a:spLocks/>
            </p:cNvSpPr>
            <p:nvPr/>
          </p:nvSpPr>
          <p:spPr>
            <a:xfrm>
              <a:off x="76687" y="1193846"/>
              <a:ext cx="3937817" cy="400110"/>
            </a:xfrm>
            <a:prstGeom prst="rect">
              <a:avLst/>
            </a:prstGeom>
            <a:solidFill>
              <a:srgbClr val="54A949"/>
            </a:solidFill>
            <a:ln w="9525" cap="flat" cmpd="sng">
              <a:noFill/>
              <a:prstDash val="solid"/>
              <a:round/>
              <a:headEnd type="none" w="sm" len="sm"/>
              <a:tailEnd type="none" w="sm" len="sm"/>
            </a:ln>
          </p:spPr>
          <p:txBody>
            <a:bodyPr spcFirstLastPara="1" vert="horz" wrap="square" lIns="0" tIns="0" rIns="0" bIns="0" rtlCol="0" anchor="ctr" anchorCtr="0">
              <a:normAutofit/>
            </a:bodyPr>
            <a:lstStyle>
              <a:defPPr>
                <a:defRPr lang="en-US"/>
              </a:defPPr>
              <a:lvl1pPr algn="ctr" defTabSz="914400">
                <a:lnSpc>
                  <a:spcPct val="90000"/>
                </a:lnSpc>
                <a:spcBef>
                  <a:spcPts val="0"/>
                </a:spcBef>
                <a:buNone/>
                <a:defRPr sz="1400" b="1">
                  <a:solidFill>
                    <a:schemeClr val="dk1"/>
                  </a:solidFill>
                  <a:latin typeface="Lato" panose="020F0502020204030203" pitchFamily="34" charset="0"/>
                  <a:ea typeface="Lato" panose="020F0502020204030203" pitchFamily="34" charset="0"/>
                  <a:cs typeface="Lato" panose="020F0502020204030203" pitchFamily="34" charset="0"/>
                </a:defRPr>
              </a:lvl1pPr>
            </a:lstStyle>
            <a:p>
              <a:r>
                <a:rPr lang="en-US" dirty="0"/>
                <a:t>Policy challenges </a:t>
              </a:r>
            </a:p>
          </p:txBody>
        </p:sp>
        <p:grpSp>
          <p:nvGrpSpPr>
            <p:cNvPr id="2" name="Group 1">
              <a:extLst>
                <a:ext uri="{FF2B5EF4-FFF2-40B4-BE49-F238E27FC236}">
                  <a16:creationId xmlns:a16="http://schemas.microsoft.com/office/drawing/2014/main" id="{5EBEDDCF-24C8-63D7-464B-63FD45DFF90A}"/>
                </a:ext>
              </a:extLst>
            </p:cNvPr>
            <p:cNvGrpSpPr/>
            <p:nvPr/>
          </p:nvGrpSpPr>
          <p:grpSpPr>
            <a:xfrm>
              <a:off x="161055" y="4171390"/>
              <a:ext cx="3873510" cy="2123628"/>
              <a:chOff x="233125" y="4149526"/>
              <a:chExt cx="3915668" cy="2159615"/>
            </a:xfrm>
          </p:grpSpPr>
          <p:sp>
            <p:nvSpPr>
              <p:cNvPr id="26" name="Google Shape;272;g1043d30b4f3_0_0">
                <a:extLst>
                  <a:ext uri="{FF2B5EF4-FFF2-40B4-BE49-F238E27FC236}">
                    <a16:creationId xmlns:a16="http://schemas.microsoft.com/office/drawing/2014/main" id="{366A3273-2BB2-4822-B293-4362C81C4F87}"/>
                  </a:ext>
                </a:extLst>
              </p:cNvPr>
              <p:cNvSpPr txBox="1"/>
              <p:nvPr/>
            </p:nvSpPr>
            <p:spPr>
              <a:xfrm>
                <a:off x="420900" y="4149526"/>
                <a:ext cx="3727893" cy="2159615"/>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1400" dirty="0">
                    <a:solidFill>
                      <a:schemeClr val="dk1"/>
                    </a:solidFill>
                    <a:latin typeface="Calibri"/>
                    <a:ea typeface="Lato" panose="020F0502020204030203" pitchFamily="34" charset="0"/>
                    <a:cs typeface="Calibri"/>
                    <a:sym typeface="Calibri"/>
                  </a:rPr>
                  <a:t>Discrepancies in global/regional/national environmental, DRR and CCA frameworks</a:t>
                </a:r>
                <a:endParaRPr sz="1400" dirty="0">
                  <a:solidFill>
                    <a:schemeClr val="dk1"/>
                  </a:solidFill>
                  <a:latin typeface="Calibri"/>
                  <a:ea typeface="Lato" panose="020F0502020204030203" pitchFamily="34" charset="0"/>
                  <a:cs typeface="Calibri"/>
                  <a:sym typeface="Calibri"/>
                </a:endParaRPr>
              </a:p>
              <a:p>
                <a:pPr marL="0" lvl="0" indent="0" algn="l" rtl="0">
                  <a:lnSpc>
                    <a:spcPct val="90000"/>
                  </a:lnSpc>
                  <a:spcBef>
                    <a:spcPts val="0"/>
                  </a:spcBef>
                  <a:spcAft>
                    <a:spcPts val="0"/>
                  </a:spcAft>
                  <a:buNone/>
                </a:pPr>
                <a:r>
                  <a:rPr lang="en-US" sz="1400" b="1" dirty="0">
                    <a:solidFill>
                      <a:schemeClr val="dk1"/>
                    </a:solidFill>
                    <a:latin typeface="Calibri"/>
                    <a:ea typeface="Lato" panose="020F0502020204030203" pitchFamily="34" charset="0"/>
                    <a:cs typeface="Calibri"/>
                    <a:sym typeface="Calibri"/>
                  </a:rPr>
                  <a:t>Weak or poor risk governance, particularly related to rural areas</a:t>
                </a:r>
                <a:endParaRPr sz="1400" b="1" dirty="0">
                  <a:solidFill>
                    <a:schemeClr val="dk1"/>
                  </a:solidFill>
                  <a:latin typeface="Calibri"/>
                  <a:ea typeface="Lato" panose="020F0502020204030203" pitchFamily="34" charset="0"/>
                  <a:cs typeface="Calibri"/>
                  <a:sym typeface="Calibri"/>
                </a:endParaRPr>
              </a:p>
              <a:p>
                <a:pPr marL="0" lvl="0" indent="0" algn="l" rtl="0">
                  <a:lnSpc>
                    <a:spcPct val="90000"/>
                  </a:lnSpc>
                  <a:spcBef>
                    <a:spcPts val="0"/>
                  </a:spcBef>
                  <a:spcAft>
                    <a:spcPts val="0"/>
                  </a:spcAft>
                  <a:buNone/>
                </a:pPr>
                <a:r>
                  <a:rPr lang="en-US" sz="1400" b="1" dirty="0">
                    <a:solidFill>
                      <a:schemeClr val="dk1"/>
                    </a:solidFill>
                    <a:latin typeface="Calibri"/>
                    <a:ea typeface="Lato" panose="020F0502020204030203" pitchFamily="34" charset="0"/>
                    <a:cs typeface="Calibri"/>
                    <a:sym typeface="Calibri"/>
                  </a:rPr>
                  <a:t>Limited awareness of </a:t>
                </a:r>
                <a:r>
                  <a:rPr lang="en-US" sz="1400" b="1" dirty="0" err="1">
                    <a:solidFill>
                      <a:schemeClr val="dk1"/>
                    </a:solidFill>
                    <a:latin typeface="Calibri"/>
                    <a:ea typeface="Lato" panose="020F0502020204030203" pitchFamily="34" charset="0"/>
                    <a:cs typeface="Calibri"/>
                    <a:sym typeface="Calibri"/>
                  </a:rPr>
                  <a:t>NbS</a:t>
                </a:r>
                <a:r>
                  <a:rPr lang="en-US" sz="1400" b="1" dirty="0">
                    <a:solidFill>
                      <a:schemeClr val="dk1"/>
                    </a:solidFill>
                    <a:latin typeface="Calibri"/>
                    <a:ea typeface="Lato" panose="020F0502020204030203" pitchFamily="34" charset="0"/>
                    <a:cs typeface="Calibri"/>
                    <a:sym typeface="Calibri"/>
                  </a:rPr>
                  <a:t> among policymakers</a:t>
                </a:r>
                <a:endParaRPr sz="1400" b="1" dirty="0">
                  <a:solidFill>
                    <a:schemeClr val="dk1"/>
                  </a:solidFill>
                  <a:latin typeface="Calibri"/>
                  <a:ea typeface="Lato" panose="020F0502020204030203" pitchFamily="34" charset="0"/>
                  <a:cs typeface="Calibri"/>
                  <a:sym typeface="Calibri"/>
                </a:endParaRPr>
              </a:p>
              <a:p>
                <a:pPr marL="0" lvl="0" indent="0" algn="l" rtl="0">
                  <a:lnSpc>
                    <a:spcPct val="90000"/>
                  </a:lnSpc>
                  <a:spcBef>
                    <a:spcPts val="0"/>
                  </a:spcBef>
                  <a:spcAft>
                    <a:spcPts val="0"/>
                  </a:spcAft>
                  <a:buNone/>
                </a:pPr>
                <a:r>
                  <a:rPr lang="en-US" sz="1400" dirty="0">
                    <a:solidFill>
                      <a:schemeClr val="dk1"/>
                    </a:solidFill>
                    <a:latin typeface="Calibri"/>
                    <a:ea typeface="Lato" panose="020F0502020204030203" pitchFamily="34" charset="0"/>
                    <a:cs typeface="Calibri"/>
                    <a:sym typeface="Calibri"/>
                  </a:rPr>
                  <a:t>Lack of evidence on </a:t>
                </a:r>
                <a:r>
                  <a:rPr lang="en-US" sz="1400" dirty="0" err="1">
                    <a:solidFill>
                      <a:schemeClr val="dk1"/>
                    </a:solidFill>
                    <a:latin typeface="Calibri"/>
                    <a:ea typeface="Lato" panose="020F0502020204030203" pitchFamily="34" charset="0"/>
                    <a:cs typeface="Calibri"/>
                    <a:sym typeface="Calibri"/>
                  </a:rPr>
                  <a:t>NbS</a:t>
                </a:r>
                <a:r>
                  <a:rPr lang="en-US" sz="1400" dirty="0">
                    <a:solidFill>
                      <a:schemeClr val="dk1"/>
                    </a:solidFill>
                    <a:latin typeface="Calibri"/>
                    <a:ea typeface="Lato" panose="020F0502020204030203" pitchFamily="34" charset="0"/>
                    <a:cs typeface="Calibri"/>
                    <a:sym typeface="Calibri"/>
                  </a:rPr>
                  <a:t> efficacy and benefits (as compared to grey solutions)</a:t>
                </a:r>
                <a:endParaRPr sz="1400" dirty="0">
                  <a:solidFill>
                    <a:schemeClr val="dk1"/>
                  </a:solidFill>
                  <a:latin typeface="Calibri"/>
                  <a:ea typeface="Lato" panose="020F0502020204030203" pitchFamily="34" charset="0"/>
                  <a:cs typeface="Calibri"/>
                  <a:sym typeface="Calibri"/>
                </a:endParaRPr>
              </a:p>
              <a:p>
                <a:pPr marL="0" lvl="0" indent="0" algn="l" rtl="0">
                  <a:lnSpc>
                    <a:spcPct val="90000"/>
                  </a:lnSpc>
                  <a:spcBef>
                    <a:spcPts val="0"/>
                  </a:spcBef>
                  <a:spcAft>
                    <a:spcPts val="0"/>
                  </a:spcAft>
                  <a:buNone/>
                </a:pPr>
                <a:r>
                  <a:rPr lang="en-US" sz="1400" dirty="0">
                    <a:solidFill>
                      <a:schemeClr val="dk1"/>
                    </a:solidFill>
                    <a:latin typeface="Calibri"/>
                    <a:ea typeface="Lato" panose="020F0502020204030203" pitchFamily="34" charset="0"/>
                    <a:cs typeface="Calibri"/>
                    <a:sym typeface="Calibri"/>
                  </a:rPr>
                  <a:t>Incoherent and/or ineffective implementation of existing regional/national policies</a:t>
                </a:r>
                <a:endParaRPr sz="1400" dirty="0">
                  <a:solidFill>
                    <a:schemeClr val="dk1"/>
                  </a:solidFill>
                  <a:latin typeface="Calibri"/>
                  <a:ea typeface="Lato" panose="020F0502020204030203" pitchFamily="34" charset="0"/>
                  <a:cs typeface="Calibri"/>
                  <a:sym typeface="Calibri"/>
                </a:endParaRPr>
              </a:p>
              <a:p>
                <a:pPr marL="0" lvl="0" indent="0" algn="l" rtl="0">
                  <a:lnSpc>
                    <a:spcPct val="90000"/>
                  </a:lnSpc>
                  <a:spcBef>
                    <a:spcPts val="0"/>
                  </a:spcBef>
                  <a:spcAft>
                    <a:spcPts val="0"/>
                  </a:spcAft>
                  <a:buNone/>
                </a:pPr>
                <a:r>
                  <a:rPr lang="en-US" sz="1400" b="1" dirty="0">
                    <a:solidFill>
                      <a:schemeClr val="dk1"/>
                    </a:solidFill>
                    <a:latin typeface="Calibri"/>
                    <a:ea typeface="Lato" panose="020F0502020204030203" pitchFamily="34" charset="0"/>
                    <a:cs typeface="Calibri"/>
                    <a:sym typeface="Calibri"/>
                  </a:rPr>
                  <a:t>Gap between research and policymaking </a:t>
                </a:r>
                <a:endParaRPr sz="1400" b="1" dirty="0">
                  <a:solidFill>
                    <a:schemeClr val="dk1"/>
                  </a:solidFill>
                  <a:latin typeface="Calibri"/>
                  <a:ea typeface="Lato" panose="020F0502020204030203" pitchFamily="34" charset="0"/>
                  <a:cs typeface="Calibri"/>
                  <a:sym typeface="Calibri"/>
                </a:endParaRPr>
              </a:p>
            </p:txBody>
          </p:sp>
          <p:sp>
            <p:nvSpPr>
              <p:cNvPr id="29" name="Google Shape;275;g1043d30b4f3_0_0">
                <a:extLst>
                  <a:ext uri="{FF2B5EF4-FFF2-40B4-BE49-F238E27FC236}">
                    <a16:creationId xmlns:a16="http://schemas.microsoft.com/office/drawing/2014/main" id="{3D8BA795-838F-4210-95B5-9C5E17110B21}"/>
                  </a:ext>
                </a:extLst>
              </p:cNvPr>
              <p:cNvSpPr/>
              <p:nvPr/>
            </p:nvSpPr>
            <p:spPr>
              <a:xfrm flipH="1">
                <a:off x="233125" y="4283001"/>
                <a:ext cx="179100" cy="89400"/>
              </a:xfrm>
              <a:prstGeom prst="rect">
                <a:avLst/>
              </a:prstGeom>
              <a:solidFill>
                <a:srgbClr val="88888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276;g1043d30b4f3_0_0">
                <a:extLst>
                  <a:ext uri="{FF2B5EF4-FFF2-40B4-BE49-F238E27FC236}">
                    <a16:creationId xmlns:a16="http://schemas.microsoft.com/office/drawing/2014/main" id="{E267AA45-60FB-426B-99D6-5F971E46689B}"/>
                  </a:ext>
                </a:extLst>
              </p:cNvPr>
              <p:cNvSpPr/>
              <p:nvPr/>
            </p:nvSpPr>
            <p:spPr>
              <a:xfrm flipH="1">
                <a:off x="233125" y="4673963"/>
                <a:ext cx="179100" cy="89400"/>
              </a:xfrm>
              <a:prstGeom prst="rect">
                <a:avLst/>
              </a:prstGeom>
              <a:solidFill>
                <a:srgbClr val="F1C23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277;g1043d30b4f3_0_0">
                <a:extLst>
                  <a:ext uri="{FF2B5EF4-FFF2-40B4-BE49-F238E27FC236}">
                    <a16:creationId xmlns:a16="http://schemas.microsoft.com/office/drawing/2014/main" id="{56964A88-8429-4571-BA9C-95F281335950}"/>
                  </a:ext>
                </a:extLst>
              </p:cNvPr>
              <p:cNvSpPr/>
              <p:nvPr/>
            </p:nvSpPr>
            <p:spPr>
              <a:xfrm flipH="1">
                <a:off x="233125" y="5062083"/>
                <a:ext cx="179100" cy="89400"/>
              </a:xfrm>
              <a:prstGeom prst="rect">
                <a:avLst/>
              </a:prstGeom>
              <a:solidFill>
                <a:srgbClr val="38761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278;g1043d30b4f3_0_0">
                <a:extLst>
                  <a:ext uri="{FF2B5EF4-FFF2-40B4-BE49-F238E27FC236}">
                    <a16:creationId xmlns:a16="http://schemas.microsoft.com/office/drawing/2014/main" id="{D2D4EED7-AFD4-4282-911C-623FD735089C}"/>
                  </a:ext>
                </a:extLst>
              </p:cNvPr>
              <p:cNvSpPr/>
              <p:nvPr/>
            </p:nvSpPr>
            <p:spPr>
              <a:xfrm flipH="1">
                <a:off x="233125" y="5264275"/>
                <a:ext cx="179100" cy="89400"/>
              </a:xfrm>
              <a:prstGeom prst="rect">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279;g1043d30b4f3_0_0">
                <a:extLst>
                  <a:ext uri="{FF2B5EF4-FFF2-40B4-BE49-F238E27FC236}">
                    <a16:creationId xmlns:a16="http://schemas.microsoft.com/office/drawing/2014/main" id="{13F934DA-AF8F-4C7E-8D90-48DA1BA4A1EE}"/>
                  </a:ext>
                </a:extLst>
              </p:cNvPr>
              <p:cNvSpPr/>
              <p:nvPr/>
            </p:nvSpPr>
            <p:spPr>
              <a:xfrm flipH="1">
                <a:off x="233125" y="5629726"/>
                <a:ext cx="179100" cy="89400"/>
              </a:xfrm>
              <a:prstGeom prst="rect">
                <a:avLst/>
              </a:prstGeom>
              <a:solidFill>
                <a:srgbClr val="B45F0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280;g1043d30b4f3_0_0">
                <a:extLst>
                  <a:ext uri="{FF2B5EF4-FFF2-40B4-BE49-F238E27FC236}">
                    <a16:creationId xmlns:a16="http://schemas.microsoft.com/office/drawing/2014/main" id="{98CA7814-682D-499E-B670-21609EB86BCD}"/>
                  </a:ext>
                </a:extLst>
              </p:cNvPr>
              <p:cNvSpPr/>
              <p:nvPr/>
            </p:nvSpPr>
            <p:spPr>
              <a:xfrm flipH="1">
                <a:off x="233125" y="6013362"/>
                <a:ext cx="179100" cy="89400"/>
              </a:xfrm>
              <a:prstGeom prst="rect">
                <a:avLst/>
              </a:prstGeom>
              <a:solidFill>
                <a:srgbClr val="43434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 name="Rectangle 4">
              <a:extLst>
                <a:ext uri="{FF2B5EF4-FFF2-40B4-BE49-F238E27FC236}">
                  <a16:creationId xmlns:a16="http://schemas.microsoft.com/office/drawing/2014/main" id="{21905F19-E5FA-01B6-D038-F4AE14EE829D}"/>
                </a:ext>
              </a:extLst>
            </p:cNvPr>
            <p:cNvSpPr/>
            <p:nvPr/>
          </p:nvSpPr>
          <p:spPr>
            <a:xfrm>
              <a:off x="76687" y="1205593"/>
              <a:ext cx="3937817" cy="5061792"/>
            </a:xfrm>
            <a:prstGeom prst="rect">
              <a:avLst/>
            </a:prstGeom>
            <a:noFill/>
            <a:ln w="19050">
              <a:solidFill>
                <a:srgbClr val="54A94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a:extLst>
              <a:ext uri="{FF2B5EF4-FFF2-40B4-BE49-F238E27FC236}">
                <a16:creationId xmlns:a16="http://schemas.microsoft.com/office/drawing/2014/main" id="{0D63C1A7-3ACF-7D1C-A1EF-74BC66FE187E}"/>
              </a:ext>
            </a:extLst>
          </p:cNvPr>
          <p:cNvGrpSpPr/>
          <p:nvPr/>
        </p:nvGrpSpPr>
        <p:grpSpPr>
          <a:xfrm>
            <a:off x="4108695" y="1205593"/>
            <a:ext cx="4020584" cy="5061792"/>
            <a:chOff x="4108695" y="1205593"/>
            <a:chExt cx="4020584" cy="5061792"/>
          </a:xfrm>
        </p:grpSpPr>
        <p:pic>
          <p:nvPicPr>
            <p:cNvPr id="15" name="Google Shape;267;g1043d30b4f3_0_0">
              <a:extLst>
                <a:ext uri="{FF2B5EF4-FFF2-40B4-BE49-F238E27FC236}">
                  <a16:creationId xmlns:a16="http://schemas.microsoft.com/office/drawing/2014/main" id="{7FBF4DCB-B0B1-4D4E-8241-C0B256397FEA}"/>
                </a:ext>
              </a:extLst>
            </p:cNvPr>
            <p:cNvPicPr preferRelativeResize="0"/>
            <p:nvPr/>
          </p:nvPicPr>
          <p:blipFill>
            <a:blip r:embed="rId6">
              <a:alphaModFix/>
            </a:blip>
            <a:stretch>
              <a:fillRect/>
            </a:stretch>
          </p:blipFill>
          <p:spPr>
            <a:xfrm>
              <a:off x="4348125" y="1678181"/>
              <a:ext cx="3495750" cy="2489075"/>
            </a:xfrm>
            <a:prstGeom prst="rect">
              <a:avLst/>
            </a:prstGeom>
            <a:noFill/>
            <a:ln>
              <a:noFill/>
            </a:ln>
          </p:spPr>
        </p:pic>
        <p:sp>
          <p:nvSpPr>
            <p:cNvPr id="23" name="Google Shape;270;g1043d30b4f3_0_0">
              <a:extLst>
                <a:ext uri="{FF2B5EF4-FFF2-40B4-BE49-F238E27FC236}">
                  <a16:creationId xmlns:a16="http://schemas.microsoft.com/office/drawing/2014/main" id="{532F1CBB-5430-4052-B402-13E02F43B231}"/>
                </a:ext>
              </a:extLst>
            </p:cNvPr>
            <p:cNvSpPr txBox="1">
              <a:spLocks/>
            </p:cNvSpPr>
            <p:nvPr/>
          </p:nvSpPr>
          <p:spPr>
            <a:xfrm>
              <a:off x="4115693" y="1205593"/>
              <a:ext cx="3937816" cy="376617"/>
            </a:xfrm>
            <a:prstGeom prst="rect">
              <a:avLst/>
            </a:prstGeom>
            <a:solidFill>
              <a:srgbClr val="FAAF4D"/>
            </a:solidFill>
            <a:ln w="9525" cap="flat" cmpd="sng">
              <a:noFill/>
              <a:prstDash val="solid"/>
              <a:round/>
              <a:headEnd type="none" w="sm" len="sm"/>
              <a:tailEnd type="none" w="sm" len="sm"/>
            </a:ln>
          </p:spPr>
          <p:txBody>
            <a:bodyPr spcFirstLastPara="1" vert="horz" wrap="square" lIns="0" tIns="0" rIns="0" bIns="0" rtlCol="0" anchor="ctr" anchorCtr="0">
              <a:normAutofit/>
            </a:bodyPr>
            <a:lstStyle>
              <a:defPPr>
                <a:defRPr lang="en-US"/>
              </a:defPPr>
              <a:lvl1pPr algn="ctr" defTabSz="914400">
                <a:lnSpc>
                  <a:spcPct val="90000"/>
                </a:lnSpc>
                <a:spcBef>
                  <a:spcPts val="0"/>
                </a:spcBef>
                <a:buNone/>
                <a:defRPr sz="1400" b="1">
                  <a:solidFill>
                    <a:schemeClr val="dk1"/>
                  </a:solidFill>
                  <a:latin typeface="Lato" panose="020F0502020204030203" pitchFamily="34" charset="0"/>
                  <a:ea typeface="Lato" panose="020F0502020204030203" pitchFamily="34" charset="0"/>
                  <a:cs typeface="Lato" panose="020F0502020204030203" pitchFamily="34" charset="0"/>
                </a:defRPr>
              </a:lvl1pPr>
            </a:lstStyle>
            <a:p>
              <a:r>
                <a:rPr lang="en-US" dirty="0"/>
                <a:t>Institutional / </a:t>
              </a:r>
              <a:r>
                <a:rPr lang="en-GB" dirty="0"/>
                <a:t>Organizational</a:t>
              </a:r>
              <a:r>
                <a:rPr lang="en-US" dirty="0"/>
                <a:t> challenges </a:t>
              </a:r>
            </a:p>
          </p:txBody>
        </p:sp>
        <p:grpSp>
          <p:nvGrpSpPr>
            <p:cNvPr id="4" name="Group 3">
              <a:extLst>
                <a:ext uri="{FF2B5EF4-FFF2-40B4-BE49-F238E27FC236}">
                  <a16:creationId xmlns:a16="http://schemas.microsoft.com/office/drawing/2014/main" id="{6386C079-5964-53F2-19D5-3EA21B4B9314}"/>
                </a:ext>
              </a:extLst>
            </p:cNvPr>
            <p:cNvGrpSpPr/>
            <p:nvPr/>
          </p:nvGrpSpPr>
          <p:grpSpPr>
            <a:xfrm>
              <a:off x="4152147" y="4279112"/>
              <a:ext cx="3977132" cy="1908184"/>
              <a:chOff x="4333375" y="4317545"/>
              <a:chExt cx="3977132" cy="1908184"/>
            </a:xfrm>
          </p:grpSpPr>
          <p:sp>
            <p:nvSpPr>
              <p:cNvPr id="27" name="Google Shape;273;g1043d30b4f3_0_0">
                <a:extLst>
                  <a:ext uri="{FF2B5EF4-FFF2-40B4-BE49-F238E27FC236}">
                    <a16:creationId xmlns:a16="http://schemas.microsoft.com/office/drawing/2014/main" id="{230FBFA1-9577-4038-B44C-4B2A15579248}"/>
                  </a:ext>
                </a:extLst>
              </p:cNvPr>
              <p:cNvSpPr txBox="1"/>
              <p:nvPr/>
            </p:nvSpPr>
            <p:spPr>
              <a:xfrm>
                <a:off x="4517607" y="4317545"/>
                <a:ext cx="3792900" cy="1908184"/>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400" b="1" dirty="0">
                    <a:solidFill>
                      <a:schemeClr val="dk1"/>
                    </a:solidFill>
                    <a:latin typeface="Calibri"/>
                    <a:ea typeface="Calibri"/>
                    <a:cs typeface="Calibri"/>
                    <a:sym typeface="Calibri"/>
                  </a:rPr>
                  <a:t>Insufficient financial resources</a:t>
                </a:r>
                <a:endParaRPr sz="14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400" b="1" dirty="0">
                    <a:solidFill>
                      <a:schemeClr val="dk1"/>
                    </a:solidFill>
                    <a:latin typeface="Calibri"/>
                    <a:ea typeface="Calibri"/>
                    <a:cs typeface="Calibri"/>
                    <a:sym typeface="Calibri"/>
                  </a:rPr>
                  <a:t>Lack of integrated approaches to risk assessment</a:t>
                </a:r>
                <a:endParaRPr sz="14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400" dirty="0">
                    <a:solidFill>
                      <a:schemeClr val="dk1"/>
                    </a:solidFill>
                    <a:latin typeface="Calibri"/>
                    <a:ea typeface="Calibri"/>
                    <a:cs typeface="Calibri"/>
                    <a:sym typeface="Calibri"/>
                  </a:rPr>
                  <a:t>Lack of private sector engagement and public-private partnerships</a:t>
                </a:r>
                <a:endParaRPr sz="1400" dirty="0">
                  <a:solidFill>
                    <a:schemeClr val="dk1"/>
                  </a:solidFill>
                  <a:latin typeface="Calibri"/>
                  <a:ea typeface="Calibri"/>
                  <a:cs typeface="Calibri"/>
                  <a:sym typeface="Calibri"/>
                </a:endParaRPr>
              </a:p>
              <a:p>
                <a:pPr marL="0" lvl="0" indent="0" algn="l" rtl="0">
                  <a:spcBef>
                    <a:spcPts val="0"/>
                  </a:spcBef>
                  <a:spcAft>
                    <a:spcPts val="0"/>
                  </a:spcAft>
                  <a:buNone/>
                </a:pPr>
                <a:r>
                  <a:rPr lang="en-US" sz="1400" dirty="0">
                    <a:solidFill>
                      <a:schemeClr val="dk1"/>
                    </a:solidFill>
                    <a:latin typeface="Calibri"/>
                    <a:ea typeface="Calibri"/>
                    <a:cs typeface="Calibri"/>
                    <a:sym typeface="Calibri"/>
                  </a:rPr>
                  <a:t>Limited cross-sectoral collaboration</a:t>
                </a:r>
                <a:endParaRPr sz="1400" dirty="0">
                  <a:solidFill>
                    <a:schemeClr val="dk1"/>
                  </a:solidFill>
                  <a:latin typeface="Calibri"/>
                  <a:ea typeface="Calibri"/>
                  <a:cs typeface="Calibri"/>
                  <a:sym typeface="Calibri"/>
                </a:endParaRPr>
              </a:p>
              <a:p>
                <a:pPr marL="0" lvl="0" indent="0" algn="l" rtl="0">
                  <a:spcBef>
                    <a:spcPts val="0"/>
                  </a:spcBef>
                  <a:spcAft>
                    <a:spcPts val="0"/>
                  </a:spcAft>
                  <a:buNone/>
                </a:pPr>
                <a:r>
                  <a:rPr lang="en-US" sz="1400" dirty="0">
                    <a:solidFill>
                      <a:schemeClr val="dk1"/>
                    </a:solidFill>
                    <a:latin typeface="Calibri"/>
                    <a:ea typeface="Calibri"/>
                    <a:cs typeface="Calibri"/>
                    <a:sym typeface="Calibri"/>
                  </a:rPr>
                  <a:t>Poor urban/rural planning</a:t>
                </a:r>
                <a:endParaRPr sz="1400" dirty="0">
                  <a:solidFill>
                    <a:schemeClr val="dk1"/>
                  </a:solidFill>
                  <a:latin typeface="Calibri"/>
                  <a:ea typeface="Calibri"/>
                  <a:cs typeface="Calibri"/>
                  <a:sym typeface="Calibri"/>
                </a:endParaRPr>
              </a:p>
              <a:p>
                <a:pPr marL="0" lvl="0" indent="0" algn="l" rtl="0">
                  <a:spcBef>
                    <a:spcPts val="0"/>
                  </a:spcBef>
                  <a:spcAft>
                    <a:spcPts val="0"/>
                  </a:spcAft>
                  <a:buNone/>
                </a:pPr>
                <a:r>
                  <a:rPr lang="en-US" sz="1400" b="1" dirty="0">
                    <a:solidFill>
                      <a:schemeClr val="dk1"/>
                    </a:solidFill>
                    <a:latin typeface="Calibri"/>
                    <a:ea typeface="Calibri"/>
                    <a:cs typeface="Calibri"/>
                    <a:sym typeface="Calibri"/>
                  </a:rPr>
                  <a:t>Lack of standardization and protocols for </a:t>
                </a:r>
                <a:r>
                  <a:rPr lang="en-US" sz="1400" b="1" dirty="0" err="1">
                    <a:solidFill>
                      <a:schemeClr val="dk1"/>
                    </a:solidFill>
                    <a:latin typeface="Calibri"/>
                    <a:ea typeface="Calibri"/>
                    <a:cs typeface="Calibri"/>
                    <a:sym typeface="Calibri"/>
                  </a:rPr>
                  <a:t>NbS</a:t>
                </a:r>
                <a:r>
                  <a:rPr lang="en-US" sz="1400" b="1" dirty="0">
                    <a:solidFill>
                      <a:schemeClr val="dk1"/>
                    </a:solidFill>
                    <a:latin typeface="Calibri"/>
                    <a:ea typeface="Calibri"/>
                    <a:cs typeface="Calibri"/>
                    <a:sym typeface="Calibri"/>
                  </a:rPr>
                  <a:t> implementation</a:t>
                </a:r>
                <a:endParaRPr sz="1400" b="1" dirty="0">
                  <a:solidFill>
                    <a:schemeClr val="dk1"/>
                  </a:solidFill>
                  <a:latin typeface="Calibri"/>
                  <a:ea typeface="Calibri"/>
                  <a:cs typeface="Calibri"/>
                  <a:sym typeface="Calibri"/>
                </a:endParaRPr>
              </a:p>
            </p:txBody>
          </p:sp>
          <p:sp>
            <p:nvSpPr>
              <p:cNvPr id="35" name="Google Shape;281;g1043d30b4f3_0_0">
                <a:extLst>
                  <a:ext uri="{FF2B5EF4-FFF2-40B4-BE49-F238E27FC236}">
                    <a16:creationId xmlns:a16="http://schemas.microsoft.com/office/drawing/2014/main" id="{7645428F-652D-440F-A05B-2D4F654BA999}"/>
                  </a:ext>
                </a:extLst>
              </p:cNvPr>
              <p:cNvSpPr/>
              <p:nvPr/>
            </p:nvSpPr>
            <p:spPr>
              <a:xfrm flipH="1">
                <a:off x="4333375" y="4487926"/>
                <a:ext cx="179100" cy="89400"/>
              </a:xfrm>
              <a:prstGeom prst="rect">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282;g1043d30b4f3_0_0">
                <a:extLst>
                  <a:ext uri="{FF2B5EF4-FFF2-40B4-BE49-F238E27FC236}">
                    <a16:creationId xmlns:a16="http://schemas.microsoft.com/office/drawing/2014/main" id="{87BFF04A-B65D-4189-B67B-6972F3982B6D}"/>
                  </a:ext>
                </a:extLst>
              </p:cNvPr>
              <p:cNvSpPr/>
              <p:nvPr/>
            </p:nvSpPr>
            <p:spPr>
              <a:xfrm flipH="1">
                <a:off x="4333375" y="4688531"/>
                <a:ext cx="179100" cy="89400"/>
              </a:xfrm>
              <a:prstGeom prst="rect">
                <a:avLst/>
              </a:prstGeom>
              <a:solidFill>
                <a:srgbClr val="FF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283;g1043d30b4f3_0_0">
                <a:extLst>
                  <a:ext uri="{FF2B5EF4-FFF2-40B4-BE49-F238E27FC236}">
                    <a16:creationId xmlns:a16="http://schemas.microsoft.com/office/drawing/2014/main" id="{0B47B292-7DBF-4340-96C4-8B6B5E43BC57}"/>
                  </a:ext>
                </a:extLst>
              </p:cNvPr>
              <p:cNvSpPr/>
              <p:nvPr/>
            </p:nvSpPr>
            <p:spPr>
              <a:xfrm flipH="1">
                <a:off x="4333375" y="4918793"/>
                <a:ext cx="179100" cy="89400"/>
              </a:xfrm>
              <a:prstGeom prst="rect">
                <a:avLst/>
              </a:prstGeom>
              <a:solidFill>
                <a:schemeClr val="accent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284;g1043d30b4f3_0_0">
                <a:extLst>
                  <a:ext uri="{FF2B5EF4-FFF2-40B4-BE49-F238E27FC236}">
                    <a16:creationId xmlns:a16="http://schemas.microsoft.com/office/drawing/2014/main" id="{823BFFA4-8C58-4FEF-8A69-889D7B88515D}"/>
                  </a:ext>
                </a:extLst>
              </p:cNvPr>
              <p:cNvSpPr/>
              <p:nvPr/>
            </p:nvSpPr>
            <p:spPr>
              <a:xfrm flipH="1">
                <a:off x="4333375" y="5328863"/>
                <a:ext cx="179100" cy="89400"/>
              </a:xfrm>
              <a:prstGeom prst="rect">
                <a:avLst/>
              </a:prstGeom>
              <a:solidFill>
                <a:srgbClr val="00FF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285;g1043d30b4f3_0_0">
                <a:extLst>
                  <a:ext uri="{FF2B5EF4-FFF2-40B4-BE49-F238E27FC236}">
                    <a16:creationId xmlns:a16="http://schemas.microsoft.com/office/drawing/2014/main" id="{9CA96954-767B-42FE-8E6D-335119564A31}"/>
                  </a:ext>
                </a:extLst>
              </p:cNvPr>
              <p:cNvSpPr/>
              <p:nvPr/>
            </p:nvSpPr>
            <p:spPr>
              <a:xfrm flipH="1">
                <a:off x="4333375" y="5547806"/>
                <a:ext cx="179100" cy="89400"/>
              </a:xfrm>
              <a:prstGeom prst="rect">
                <a:avLst/>
              </a:prstGeom>
              <a:solidFill>
                <a:srgbClr val="674EA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286;g1043d30b4f3_0_0">
                <a:extLst>
                  <a:ext uri="{FF2B5EF4-FFF2-40B4-BE49-F238E27FC236}">
                    <a16:creationId xmlns:a16="http://schemas.microsoft.com/office/drawing/2014/main" id="{81D0E071-90F1-4CD5-9ED4-8C6A66D17682}"/>
                  </a:ext>
                </a:extLst>
              </p:cNvPr>
              <p:cNvSpPr/>
              <p:nvPr/>
            </p:nvSpPr>
            <p:spPr>
              <a:xfrm flipH="1">
                <a:off x="4333375" y="5760281"/>
                <a:ext cx="179100" cy="89400"/>
              </a:xfrm>
              <a:prstGeom prst="rect">
                <a:avLst/>
              </a:prstGeom>
              <a:solidFill>
                <a:srgbClr val="B7B7B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angle 5">
              <a:extLst>
                <a:ext uri="{FF2B5EF4-FFF2-40B4-BE49-F238E27FC236}">
                  <a16:creationId xmlns:a16="http://schemas.microsoft.com/office/drawing/2014/main" id="{B6D2EB02-F46C-EE1F-55AA-F35CD6BF07DA}"/>
                </a:ext>
              </a:extLst>
            </p:cNvPr>
            <p:cNvSpPr/>
            <p:nvPr/>
          </p:nvSpPr>
          <p:spPr>
            <a:xfrm>
              <a:off x="4108695" y="1205593"/>
              <a:ext cx="3937817" cy="5061792"/>
            </a:xfrm>
            <a:prstGeom prst="rect">
              <a:avLst/>
            </a:prstGeom>
            <a:noFill/>
            <a:ln w="19050">
              <a:solidFill>
                <a:srgbClr val="FAAF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a:extLst>
              <a:ext uri="{FF2B5EF4-FFF2-40B4-BE49-F238E27FC236}">
                <a16:creationId xmlns:a16="http://schemas.microsoft.com/office/drawing/2014/main" id="{A23A24FF-1A6D-D7B4-CBB8-845A32563A50}"/>
              </a:ext>
            </a:extLst>
          </p:cNvPr>
          <p:cNvGrpSpPr/>
          <p:nvPr/>
        </p:nvGrpSpPr>
        <p:grpSpPr>
          <a:xfrm>
            <a:off x="8154698" y="1202110"/>
            <a:ext cx="4015192" cy="5061792"/>
            <a:chOff x="8154698" y="1202110"/>
            <a:chExt cx="4015192" cy="5061792"/>
          </a:xfrm>
        </p:grpSpPr>
        <p:pic>
          <p:nvPicPr>
            <p:cNvPr id="17" name="Google Shape;268;g1043d30b4f3_0_0">
              <a:extLst>
                <a:ext uri="{FF2B5EF4-FFF2-40B4-BE49-F238E27FC236}">
                  <a16:creationId xmlns:a16="http://schemas.microsoft.com/office/drawing/2014/main" id="{866CF566-2BE8-4EC0-AD3F-D721A278433D}"/>
                </a:ext>
              </a:extLst>
            </p:cNvPr>
            <p:cNvPicPr preferRelativeResize="0"/>
            <p:nvPr/>
          </p:nvPicPr>
          <p:blipFill>
            <a:blip r:embed="rId7">
              <a:alphaModFix/>
            </a:blip>
            <a:stretch>
              <a:fillRect/>
            </a:stretch>
          </p:blipFill>
          <p:spPr>
            <a:xfrm>
              <a:off x="8229347" y="1705875"/>
              <a:ext cx="3792900" cy="2275750"/>
            </a:xfrm>
            <a:prstGeom prst="rect">
              <a:avLst/>
            </a:prstGeom>
            <a:noFill/>
            <a:ln>
              <a:noFill/>
            </a:ln>
          </p:spPr>
        </p:pic>
        <p:sp>
          <p:nvSpPr>
            <p:cNvPr id="24" name="Google Shape;271;g1043d30b4f3_0_0">
              <a:extLst>
                <a:ext uri="{FF2B5EF4-FFF2-40B4-BE49-F238E27FC236}">
                  <a16:creationId xmlns:a16="http://schemas.microsoft.com/office/drawing/2014/main" id="{C79E45CB-270C-4BB4-B469-D1F0D39D045A}"/>
                </a:ext>
              </a:extLst>
            </p:cNvPr>
            <p:cNvSpPr txBox="1">
              <a:spLocks/>
            </p:cNvSpPr>
            <p:nvPr/>
          </p:nvSpPr>
          <p:spPr>
            <a:xfrm>
              <a:off x="8154698" y="1205593"/>
              <a:ext cx="3937816" cy="376617"/>
            </a:xfrm>
            <a:prstGeom prst="rect">
              <a:avLst/>
            </a:prstGeom>
            <a:solidFill>
              <a:srgbClr val="C9EBFA"/>
            </a:solidFill>
            <a:ln w="9525" cap="flat" cmpd="sng">
              <a:noFill/>
              <a:prstDash val="solid"/>
              <a:round/>
              <a:headEnd type="none" w="sm" len="sm"/>
              <a:tailEnd type="none" w="sm" len="sm"/>
            </a:ln>
          </p:spPr>
          <p:txBody>
            <a:bodyPr spcFirstLastPara="1" vert="horz" wrap="square" lIns="0" tIns="0" rIns="0" bIns="0" rtlCol="0" anchor="ctr" anchorCtr="0">
              <a:normAutofit/>
            </a:bodyPr>
            <a:lstStyle>
              <a:defPPr>
                <a:defRPr lang="en-US"/>
              </a:defPPr>
              <a:lvl1pPr algn="ctr" defTabSz="914400">
                <a:lnSpc>
                  <a:spcPct val="90000"/>
                </a:lnSpc>
                <a:spcBef>
                  <a:spcPts val="0"/>
                </a:spcBef>
                <a:buNone/>
                <a:defRPr sz="1400" b="1">
                  <a:solidFill>
                    <a:schemeClr val="dk1"/>
                  </a:solidFill>
                  <a:latin typeface="Lato" panose="020F0502020204030203" pitchFamily="34" charset="0"/>
                  <a:ea typeface="Lato" panose="020F0502020204030203" pitchFamily="34" charset="0"/>
                  <a:cs typeface="Lato" panose="020F0502020204030203" pitchFamily="34" charset="0"/>
                </a:defRPr>
              </a:lvl1pPr>
            </a:lstStyle>
            <a:p>
              <a:r>
                <a:rPr lang="en-US" dirty="0"/>
                <a:t>Technical challenges </a:t>
              </a:r>
            </a:p>
          </p:txBody>
        </p:sp>
        <p:grpSp>
          <p:nvGrpSpPr>
            <p:cNvPr id="8" name="Group 7">
              <a:extLst>
                <a:ext uri="{FF2B5EF4-FFF2-40B4-BE49-F238E27FC236}">
                  <a16:creationId xmlns:a16="http://schemas.microsoft.com/office/drawing/2014/main" id="{9177D3C9-D578-1667-C0C2-752F3B77101F}"/>
                </a:ext>
              </a:extLst>
            </p:cNvPr>
            <p:cNvGrpSpPr/>
            <p:nvPr/>
          </p:nvGrpSpPr>
          <p:grpSpPr>
            <a:xfrm>
              <a:off x="8229347" y="4249286"/>
              <a:ext cx="3940543" cy="1929729"/>
              <a:chOff x="8317505" y="4343333"/>
              <a:chExt cx="3940543" cy="1929729"/>
            </a:xfrm>
          </p:grpSpPr>
          <p:sp>
            <p:nvSpPr>
              <p:cNvPr id="28" name="Google Shape;274;g1043d30b4f3_0_0">
                <a:extLst>
                  <a:ext uri="{FF2B5EF4-FFF2-40B4-BE49-F238E27FC236}">
                    <a16:creationId xmlns:a16="http://schemas.microsoft.com/office/drawing/2014/main" id="{EB35A0F7-2AD2-4625-9440-F21C6EC4350C}"/>
                  </a:ext>
                </a:extLst>
              </p:cNvPr>
              <p:cNvSpPr txBox="1"/>
              <p:nvPr/>
            </p:nvSpPr>
            <p:spPr>
              <a:xfrm>
                <a:off x="8465148" y="4343333"/>
                <a:ext cx="3792900" cy="1929729"/>
              </a:xfrm>
              <a:prstGeom prst="rect">
                <a:avLst/>
              </a:prstGeom>
              <a:noFill/>
              <a:ln>
                <a:noFill/>
              </a:ln>
            </p:spPr>
            <p:txBody>
              <a:bodyPr spcFirstLastPara="1" wrap="square" lIns="91425" tIns="91425" rIns="91425" bIns="91425" anchor="t" anchorCtr="0">
                <a:spAutoFit/>
              </a:bodyPr>
              <a:lstStyle/>
              <a:p>
                <a:pPr marL="0" lvl="0" indent="0" algn="l" rtl="0">
                  <a:lnSpc>
                    <a:spcPct val="90000"/>
                  </a:lnSpc>
                  <a:spcBef>
                    <a:spcPts val="0"/>
                  </a:spcBef>
                  <a:spcAft>
                    <a:spcPts val="0"/>
                  </a:spcAft>
                  <a:buNone/>
                </a:pPr>
                <a:r>
                  <a:rPr lang="en-US" sz="1400" b="1" dirty="0">
                    <a:solidFill>
                      <a:schemeClr val="dk1"/>
                    </a:solidFill>
                    <a:latin typeface="Calibri"/>
                    <a:ea typeface="Calibri"/>
                    <a:cs typeface="Calibri"/>
                    <a:sym typeface="Calibri"/>
                  </a:rPr>
                  <a:t>Lack of integrated databases on disaster loss </a:t>
                </a:r>
              </a:p>
              <a:p>
                <a:pPr marL="0" lvl="0" indent="0" algn="l" rtl="0">
                  <a:lnSpc>
                    <a:spcPct val="90000"/>
                  </a:lnSpc>
                  <a:spcBef>
                    <a:spcPts val="0"/>
                  </a:spcBef>
                  <a:spcAft>
                    <a:spcPts val="0"/>
                  </a:spcAft>
                  <a:buNone/>
                </a:pPr>
                <a:r>
                  <a:rPr lang="en-US" sz="1400" b="1" dirty="0">
                    <a:solidFill>
                      <a:schemeClr val="dk1"/>
                    </a:solidFill>
                    <a:latin typeface="Calibri"/>
                    <a:ea typeface="Calibri"/>
                    <a:cs typeface="Calibri"/>
                    <a:sym typeface="Calibri"/>
                  </a:rPr>
                  <a:t>and climate - related hazards</a:t>
                </a:r>
                <a:endParaRPr sz="1400" b="1" dirty="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1400" b="1" dirty="0">
                    <a:solidFill>
                      <a:schemeClr val="dk1"/>
                    </a:solidFill>
                    <a:latin typeface="Calibri"/>
                    <a:ea typeface="Calibri"/>
                    <a:cs typeface="Calibri"/>
                    <a:sym typeface="Calibri"/>
                  </a:rPr>
                  <a:t>Lack of monitoring  and evidence of </a:t>
                </a:r>
                <a:r>
                  <a:rPr lang="en-US" sz="1400" b="1" dirty="0" err="1">
                    <a:solidFill>
                      <a:schemeClr val="dk1"/>
                    </a:solidFill>
                    <a:latin typeface="Calibri"/>
                    <a:ea typeface="Calibri"/>
                    <a:cs typeface="Calibri"/>
                    <a:sym typeface="Calibri"/>
                  </a:rPr>
                  <a:t>NbS</a:t>
                </a:r>
                <a:r>
                  <a:rPr lang="en-US" sz="1400" b="1" dirty="0">
                    <a:solidFill>
                      <a:schemeClr val="dk1"/>
                    </a:solidFill>
                    <a:latin typeface="Calibri"/>
                    <a:ea typeface="Calibri"/>
                    <a:cs typeface="Calibri"/>
                    <a:sym typeface="Calibri"/>
                  </a:rPr>
                  <a:t> efficiency</a:t>
                </a:r>
                <a:endParaRPr sz="1400" b="1" dirty="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1400" dirty="0">
                    <a:solidFill>
                      <a:schemeClr val="dk1"/>
                    </a:solidFill>
                    <a:latin typeface="Calibri"/>
                    <a:ea typeface="Calibri"/>
                    <a:cs typeface="Calibri"/>
                    <a:sym typeface="Calibri"/>
                  </a:rPr>
                  <a:t>Limited availability of scientific knowledge of </a:t>
                </a:r>
                <a:r>
                  <a:rPr lang="en-US" sz="1400" dirty="0" err="1">
                    <a:solidFill>
                      <a:schemeClr val="dk1"/>
                    </a:solidFill>
                    <a:latin typeface="Calibri"/>
                    <a:ea typeface="Calibri"/>
                    <a:cs typeface="Calibri"/>
                    <a:sym typeface="Calibri"/>
                  </a:rPr>
                  <a:t>NbS</a:t>
                </a:r>
                <a:endParaRPr sz="1400" dirty="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1400" b="1" dirty="0">
                    <a:solidFill>
                      <a:schemeClr val="dk1"/>
                    </a:solidFill>
                    <a:latin typeface="Calibri"/>
                    <a:ea typeface="Calibri"/>
                    <a:cs typeface="Calibri"/>
                    <a:sym typeface="Calibri"/>
                  </a:rPr>
                  <a:t>Insufficient access to information </a:t>
                </a:r>
                <a:endParaRPr sz="1400" b="1" dirty="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1400" b="1" dirty="0">
                    <a:solidFill>
                      <a:schemeClr val="dk1"/>
                    </a:solidFill>
                    <a:latin typeface="Calibri"/>
                    <a:ea typeface="Calibri"/>
                    <a:cs typeface="Calibri"/>
                    <a:sym typeface="Calibri"/>
                  </a:rPr>
                  <a:t>Lack of experience, training or technical skills of practitioners</a:t>
                </a:r>
                <a:endParaRPr sz="1400" b="1" dirty="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r>
                  <a:rPr lang="en-US" sz="1400" dirty="0">
                    <a:solidFill>
                      <a:schemeClr val="dk1"/>
                    </a:solidFill>
                    <a:latin typeface="Calibri"/>
                    <a:ea typeface="Calibri"/>
                    <a:cs typeface="Calibri"/>
                    <a:sym typeface="Calibri"/>
                  </a:rPr>
                  <a:t>Low public acceptance</a:t>
                </a:r>
                <a:endParaRPr sz="1400" dirty="0">
                  <a:solidFill>
                    <a:schemeClr val="dk1"/>
                  </a:solidFill>
                  <a:latin typeface="Calibri"/>
                  <a:ea typeface="Calibri"/>
                  <a:cs typeface="Calibri"/>
                  <a:sym typeface="Calibri"/>
                </a:endParaRPr>
              </a:p>
            </p:txBody>
          </p:sp>
          <p:sp>
            <p:nvSpPr>
              <p:cNvPr id="41" name="Google Shape;287;g1043d30b4f3_0_0">
                <a:extLst>
                  <a:ext uri="{FF2B5EF4-FFF2-40B4-BE49-F238E27FC236}">
                    <a16:creationId xmlns:a16="http://schemas.microsoft.com/office/drawing/2014/main" id="{5D10102D-6EB7-4181-B505-4C144F4FB47F}"/>
                  </a:ext>
                </a:extLst>
              </p:cNvPr>
              <p:cNvSpPr/>
              <p:nvPr/>
            </p:nvSpPr>
            <p:spPr>
              <a:xfrm flipH="1">
                <a:off x="8317505" y="4479570"/>
                <a:ext cx="179100" cy="89400"/>
              </a:xfrm>
              <a:prstGeom prst="rect">
                <a:avLst/>
              </a:prstGeom>
              <a:solidFill>
                <a:srgbClr val="024A8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288;g1043d30b4f3_0_0">
                <a:extLst>
                  <a:ext uri="{FF2B5EF4-FFF2-40B4-BE49-F238E27FC236}">
                    <a16:creationId xmlns:a16="http://schemas.microsoft.com/office/drawing/2014/main" id="{F0B64BAF-5AE7-4379-8908-FDEEA6010AB6}"/>
                  </a:ext>
                </a:extLst>
              </p:cNvPr>
              <p:cNvSpPr/>
              <p:nvPr/>
            </p:nvSpPr>
            <p:spPr>
              <a:xfrm flipH="1">
                <a:off x="8317505" y="4868132"/>
                <a:ext cx="179100" cy="89400"/>
              </a:xfrm>
              <a:prstGeom prst="rect">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289;g1043d30b4f3_0_0">
                <a:extLst>
                  <a:ext uri="{FF2B5EF4-FFF2-40B4-BE49-F238E27FC236}">
                    <a16:creationId xmlns:a16="http://schemas.microsoft.com/office/drawing/2014/main" id="{986C1E18-2577-40B5-80A4-33110EECDB77}"/>
                  </a:ext>
                </a:extLst>
              </p:cNvPr>
              <p:cNvSpPr/>
              <p:nvPr/>
            </p:nvSpPr>
            <p:spPr>
              <a:xfrm flipH="1">
                <a:off x="8317505" y="5244151"/>
                <a:ext cx="179100" cy="89400"/>
              </a:xfrm>
              <a:prstGeom prst="rect">
                <a:avLst/>
              </a:prstGeom>
              <a:solidFill>
                <a:srgbClr val="88888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290;g1043d30b4f3_0_0">
                <a:extLst>
                  <a:ext uri="{FF2B5EF4-FFF2-40B4-BE49-F238E27FC236}">
                    <a16:creationId xmlns:a16="http://schemas.microsoft.com/office/drawing/2014/main" id="{57A90207-5F69-4270-A14D-EB0C459D3B77}"/>
                  </a:ext>
                </a:extLst>
              </p:cNvPr>
              <p:cNvSpPr/>
              <p:nvPr/>
            </p:nvSpPr>
            <p:spPr>
              <a:xfrm flipH="1">
                <a:off x="8317505" y="5440338"/>
                <a:ext cx="179100" cy="89400"/>
              </a:xfrm>
              <a:prstGeom prst="rect">
                <a:avLst/>
              </a:prstGeom>
              <a:solidFill>
                <a:srgbClr val="BF9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291;g1043d30b4f3_0_0">
                <a:extLst>
                  <a:ext uri="{FF2B5EF4-FFF2-40B4-BE49-F238E27FC236}">
                    <a16:creationId xmlns:a16="http://schemas.microsoft.com/office/drawing/2014/main" id="{6B007007-B4A8-4395-84A9-B3497F06CFA8}"/>
                  </a:ext>
                </a:extLst>
              </p:cNvPr>
              <p:cNvSpPr/>
              <p:nvPr/>
            </p:nvSpPr>
            <p:spPr>
              <a:xfrm flipH="1">
                <a:off x="8317505" y="5633514"/>
                <a:ext cx="179100" cy="89400"/>
              </a:xfrm>
              <a:prstGeom prst="rect">
                <a:avLst/>
              </a:prstGeom>
              <a:solidFill>
                <a:srgbClr val="0077D4"/>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292;g1043d30b4f3_0_0">
                <a:extLst>
                  <a:ext uri="{FF2B5EF4-FFF2-40B4-BE49-F238E27FC236}">
                    <a16:creationId xmlns:a16="http://schemas.microsoft.com/office/drawing/2014/main" id="{466DC019-AD81-49FF-AED3-155CEAFAF058}"/>
                  </a:ext>
                </a:extLst>
              </p:cNvPr>
              <p:cNvSpPr/>
              <p:nvPr/>
            </p:nvSpPr>
            <p:spPr>
              <a:xfrm flipH="1">
                <a:off x="8317505" y="6009145"/>
                <a:ext cx="179100" cy="89400"/>
              </a:xfrm>
              <a:prstGeom prst="rect">
                <a:avLst/>
              </a:prstGeom>
              <a:solidFill>
                <a:srgbClr val="38761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 name="Rectangle 6">
              <a:extLst>
                <a:ext uri="{FF2B5EF4-FFF2-40B4-BE49-F238E27FC236}">
                  <a16:creationId xmlns:a16="http://schemas.microsoft.com/office/drawing/2014/main" id="{4A50BC39-FDA4-4A2E-D56C-41799094DFB2}"/>
                </a:ext>
              </a:extLst>
            </p:cNvPr>
            <p:cNvSpPr/>
            <p:nvPr/>
          </p:nvSpPr>
          <p:spPr>
            <a:xfrm>
              <a:off x="8154698" y="1202110"/>
              <a:ext cx="3937817" cy="5061792"/>
            </a:xfrm>
            <a:prstGeom prst="rect">
              <a:avLst/>
            </a:prstGeom>
            <a:noFill/>
            <a:ln w="19050">
              <a:solidFill>
                <a:srgbClr val="C9EB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a:extLst>
              <a:ext uri="{FF2B5EF4-FFF2-40B4-BE49-F238E27FC236}">
                <a16:creationId xmlns:a16="http://schemas.microsoft.com/office/drawing/2014/main" id="{48C240F0-C66B-6009-9E28-6E0F0AD282C6}"/>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27</a:t>
            </a:r>
          </a:p>
        </p:txBody>
      </p:sp>
    </p:spTree>
    <p:extLst>
      <p:ext uri="{BB962C8B-B14F-4D97-AF65-F5344CB8AC3E}">
        <p14:creationId xmlns:p14="http://schemas.microsoft.com/office/powerpoint/2010/main" val="262811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1077218"/>
          </a:xfrm>
          <a:prstGeom prst="rect">
            <a:avLst/>
          </a:prstGeom>
          <a:noFill/>
        </p:spPr>
        <p:txBody>
          <a:bodyPr wrap="square" rtlCol="0">
            <a:spAutoFit/>
          </a:bodyPr>
          <a:lstStyle/>
          <a:p>
            <a:r>
              <a:rPr lang="de-DE" sz="3200" b="1" dirty="0" err="1">
                <a:solidFill>
                  <a:schemeClr val="bg1"/>
                </a:solidFill>
                <a:latin typeface="Lato" panose="020F0502020204030203" pitchFamily="34" charset="0"/>
                <a:ea typeface="Lato" panose="020F0502020204030203" pitchFamily="34" charset="0"/>
                <a:cs typeface="Lato" panose="020F0502020204030203" pitchFamily="34" charset="0"/>
              </a:rPr>
              <a:t>Recommendations</a:t>
            </a:r>
            <a:r>
              <a:rPr lang="de-DE" sz="3200" b="1" dirty="0">
                <a:solidFill>
                  <a:schemeClr val="bg1"/>
                </a:solidFill>
                <a:latin typeface="Lato" panose="020F0502020204030203" pitchFamily="34" charset="0"/>
                <a:ea typeface="Lato" panose="020F0502020204030203" pitchFamily="34" charset="0"/>
                <a:cs typeface="Lato" panose="020F0502020204030203" pitchFamily="34" charset="0"/>
              </a:rPr>
              <a:t> </a:t>
            </a:r>
            <a:r>
              <a:rPr lang="de-DE" sz="3200" b="1" dirty="0" err="1">
                <a:solidFill>
                  <a:schemeClr val="bg1"/>
                </a:solidFill>
                <a:latin typeface="Lato" panose="020F0502020204030203" pitchFamily="34" charset="0"/>
                <a:ea typeface="Lato" panose="020F0502020204030203" pitchFamily="34" charset="0"/>
                <a:cs typeface="Lato" panose="020F0502020204030203" pitchFamily="34" charset="0"/>
              </a:rPr>
              <a:t>for</a:t>
            </a:r>
            <a:r>
              <a:rPr lang="de-DE" sz="3200" b="1" dirty="0">
                <a:solidFill>
                  <a:schemeClr val="bg1"/>
                </a:solidFill>
                <a:latin typeface="Lato" panose="020F0502020204030203" pitchFamily="34" charset="0"/>
                <a:ea typeface="Lato" panose="020F0502020204030203" pitchFamily="34" charset="0"/>
                <a:cs typeface="Lato" panose="020F0502020204030203" pitchFamily="34" charset="0"/>
              </a:rPr>
              <a:t> </a:t>
            </a:r>
            <a:r>
              <a:rPr lang="de-DE" sz="3200" b="1"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de-DE" sz="3200" b="1" dirty="0">
                <a:solidFill>
                  <a:schemeClr val="bg1"/>
                </a:solidFill>
                <a:latin typeface="Lato" panose="020F0502020204030203" pitchFamily="34" charset="0"/>
                <a:ea typeface="Lato" panose="020F0502020204030203" pitchFamily="34" charset="0"/>
                <a:cs typeface="Lato" panose="020F0502020204030203" pitchFamily="34" charset="0"/>
              </a:rPr>
              <a:t> </a:t>
            </a:r>
            <a:r>
              <a:rPr lang="de-DE" sz="3200" b="1" dirty="0" err="1">
                <a:solidFill>
                  <a:schemeClr val="bg1"/>
                </a:solidFill>
                <a:latin typeface="Lato" panose="020F0502020204030203" pitchFamily="34" charset="0"/>
                <a:ea typeface="Lato" panose="020F0502020204030203" pitchFamily="34" charset="0"/>
                <a:cs typeface="Lato" panose="020F0502020204030203" pitchFamily="34" charset="0"/>
              </a:rPr>
              <a:t>uptake</a:t>
            </a:r>
            <a:r>
              <a:rPr lang="de-DE" sz="3200" b="1" dirty="0">
                <a:solidFill>
                  <a:schemeClr val="bg1"/>
                </a:solidFill>
                <a:latin typeface="Lato" panose="020F0502020204030203" pitchFamily="34" charset="0"/>
                <a:ea typeface="Lato" panose="020F0502020204030203" pitchFamily="34" charset="0"/>
                <a:cs typeface="Lato" panose="020F0502020204030203" pitchFamily="34" charset="0"/>
              </a:rPr>
              <a:t> in </a:t>
            </a:r>
            <a:r>
              <a:rPr lang="de-DE" sz="3200" b="1" dirty="0" err="1">
                <a:solidFill>
                  <a:schemeClr val="bg1"/>
                </a:solidFill>
                <a:latin typeface="Lato" panose="020F0502020204030203" pitchFamily="34" charset="0"/>
                <a:ea typeface="Lato" panose="020F0502020204030203" pitchFamily="34" charset="0"/>
                <a:cs typeface="Lato" panose="020F0502020204030203" pitchFamily="34" charset="0"/>
              </a:rPr>
              <a:t>Arab</a:t>
            </a:r>
            <a:r>
              <a:rPr lang="de-DE" sz="3200" b="1" dirty="0">
                <a:solidFill>
                  <a:schemeClr val="bg1"/>
                </a:solidFill>
                <a:latin typeface="Lato" panose="020F0502020204030203" pitchFamily="34" charset="0"/>
                <a:ea typeface="Lato" panose="020F0502020204030203" pitchFamily="34" charset="0"/>
                <a:cs typeface="Lato" panose="020F0502020204030203" pitchFamily="34" charset="0"/>
              </a:rPr>
              <a:t> </a:t>
            </a:r>
            <a:r>
              <a:rPr lang="de-DE" sz="3200" b="1" dirty="0" err="1">
                <a:solidFill>
                  <a:schemeClr val="bg1"/>
                </a:solidFill>
                <a:latin typeface="Lato" panose="020F0502020204030203" pitchFamily="34" charset="0"/>
                <a:ea typeface="Lato" panose="020F0502020204030203" pitchFamily="34" charset="0"/>
                <a:cs typeface="Lato" panose="020F0502020204030203" pitchFamily="34" charset="0"/>
              </a:rPr>
              <a:t>region</a:t>
            </a:r>
            <a:r>
              <a:rPr lang="de-DE" sz="3200" b="1" dirty="0">
                <a:solidFill>
                  <a:schemeClr val="bg1"/>
                </a:solidFill>
                <a:latin typeface="Lato" panose="020F0502020204030203" pitchFamily="34" charset="0"/>
                <a:ea typeface="Lato" panose="020F0502020204030203" pitchFamily="34" charset="0"/>
                <a:cs typeface="Lato" panose="020F0502020204030203" pitchFamily="34" charset="0"/>
              </a:rPr>
              <a:t> </a:t>
            </a:r>
            <a:endParaRPr lang="en-DE" sz="3200" b="1">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nvGrpSpPr>
          <p:cNvPr id="12" name="Group 11">
            <a:extLst>
              <a:ext uri="{FF2B5EF4-FFF2-40B4-BE49-F238E27FC236}">
                <a16:creationId xmlns:a16="http://schemas.microsoft.com/office/drawing/2014/main" id="{7EA4FE2B-3822-E115-2C02-747176A507BF}"/>
              </a:ext>
            </a:extLst>
          </p:cNvPr>
          <p:cNvGrpSpPr/>
          <p:nvPr/>
        </p:nvGrpSpPr>
        <p:grpSpPr>
          <a:xfrm>
            <a:off x="260723" y="1156184"/>
            <a:ext cx="11452089" cy="1828202"/>
            <a:chOff x="260723" y="1243212"/>
            <a:chExt cx="11452089" cy="1828202"/>
          </a:xfrm>
        </p:grpSpPr>
        <p:sp>
          <p:nvSpPr>
            <p:cNvPr id="6" name="Rectangle 5">
              <a:extLst>
                <a:ext uri="{FF2B5EF4-FFF2-40B4-BE49-F238E27FC236}">
                  <a16:creationId xmlns:a16="http://schemas.microsoft.com/office/drawing/2014/main" id="{F18B869F-3241-4902-A027-C914E0163693}"/>
                </a:ext>
              </a:extLst>
            </p:cNvPr>
            <p:cNvSpPr/>
            <p:nvPr/>
          </p:nvSpPr>
          <p:spPr>
            <a:xfrm>
              <a:off x="1545410" y="1243212"/>
              <a:ext cx="10167402" cy="1828202"/>
            </a:xfrm>
            <a:prstGeom prst="rect">
              <a:avLst/>
            </a:prstGeom>
            <a:solidFill>
              <a:srgbClr val="FAAF4D">
                <a:alpha val="26635"/>
              </a:srgbClr>
            </a:solidFill>
            <a:ln>
              <a:noFill/>
            </a:ln>
            <a:effectLst>
              <a:softEdge rad="41405"/>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317500" algn="l" rtl="0">
                <a:spcBef>
                  <a:spcPts val="0"/>
                </a:spcBef>
                <a:spcAft>
                  <a:spcPts val="0"/>
                </a:spcAft>
                <a:buClr>
                  <a:srgbClr val="242424"/>
                </a:buClr>
                <a:buSzPts val="1400"/>
                <a:buFont typeface="Arial"/>
                <a:buChar char="•"/>
              </a:pPr>
              <a:r>
                <a:rPr lang="en-US" sz="1400" dirty="0">
                  <a:solidFill>
                    <a:srgbClr val="242424"/>
                  </a:solidFill>
                  <a:latin typeface="Lato" panose="020F0502020204030203" pitchFamily="34" charset="0"/>
                  <a:ea typeface="Lato" panose="020F0502020204030203" pitchFamily="34" charset="0"/>
                  <a:cs typeface="Lato" panose="020F0502020204030203" pitchFamily="34" charset="0"/>
                  <a:sym typeface="Calibri"/>
                </a:rPr>
                <a:t>Identifying similarities and differences between Arab countries that enable identification of how </a:t>
              </a:r>
              <a:r>
                <a:rPr lang="en-US" sz="1400" dirty="0" err="1">
                  <a:solidFill>
                    <a:srgbClr val="242424"/>
                  </a:solidFill>
                  <a:latin typeface="Lato" panose="020F0502020204030203" pitchFamily="34" charset="0"/>
                  <a:ea typeface="Lato" panose="020F0502020204030203" pitchFamily="34" charset="0"/>
                  <a:cs typeface="Lato" panose="020F0502020204030203" pitchFamily="34" charset="0"/>
                  <a:sym typeface="Calibri"/>
                </a:rPr>
                <a:t>NbS</a:t>
              </a:r>
              <a:r>
                <a:rPr lang="en-US" sz="1400" dirty="0">
                  <a:solidFill>
                    <a:srgbClr val="242424"/>
                  </a:solidFill>
                  <a:latin typeface="Lato" panose="020F0502020204030203" pitchFamily="34" charset="0"/>
                  <a:ea typeface="Lato" panose="020F0502020204030203" pitchFamily="34" charset="0"/>
                  <a:cs typeface="Lato" panose="020F0502020204030203" pitchFamily="34" charset="0"/>
                  <a:sym typeface="Calibri"/>
                </a:rPr>
                <a:t> can be implemented in the region;</a:t>
              </a:r>
              <a:endParaRPr lang="en-US" sz="1400" dirty="0">
                <a:solidFill>
                  <a:srgbClr val="242424"/>
                </a:solidFill>
                <a:latin typeface="Lato" panose="020F0502020204030203" pitchFamily="34" charset="0"/>
                <a:ea typeface="Lato" panose="020F0502020204030203" pitchFamily="34" charset="0"/>
                <a:cs typeface="Lato" panose="020F0502020204030203" pitchFamily="34" charset="0"/>
              </a:endParaRPr>
            </a:p>
            <a:p>
              <a:pPr marL="457200" indent="-317500">
                <a:buClr>
                  <a:srgbClr val="242424"/>
                </a:buClr>
                <a:buSzPts val="1400"/>
                <a:buFont typeface="Arial"/>
                <a:buChar char="•"/>
              </a:pPr>
              <a:r>
                <a:rPr lang="en-US" sz="1400" dirty="0">
                  <a:solidFill>
                    <a:srgbClr val="242424"/>
                  </a:solidFill>
                  <a:latin typeface="Lato" panose="020F0502020204030203" pitchFamily="34" charset="0"/>
                  <a:ea typeface="Lato" panose="020F0502020204030203" pitchFamily="34" charset="0"/>
                  <a:cs typeface="Lato" panose="020F0502020204030203" pitchFamily="34" charset="0"/>
                  <a:sym typeface="Calibri"/>
                </a:rPr>
                <a:t>Integrated assessment of vulnerability and an understanding of its nature and its economic and social impacts on different sectors;</a:t>
              </a:r>
              <a:endParaRPr lang="en-US" sz="1400" dirty="0">
                <a:solidFill>
                  <a:srgbClr val="242424"/>
                </a:solidFill>
                <a:latin typeface="Lato" panose="020F0502020204030203" pitchFamily="34" charset="0"/>
                <a:ea typeface="Lato" panose="020F0502020204030203" pitchFamily="34" charset="0"/>
                <a:cs typeface="Lato" panose="020F0502020204030203" pitchFamily="34" charset="0"/>
              </a:endParaRPr>
            </a:p>
            <a:p>
              <a:pPr marL="457200" lvl="0" indent="-317500" algn="just" rtl="0">
                <a:spcBef>
                  <a:spcPts val="0"/>
                </a:spcBef>
                <a:spcAft>
                  <a:spcPts val="0"/>
                </a:spcAft>
                <a:buClr>
                  <a:srgbClr val="242424"/>
                </a:buClr>
                <a:buSzPts val="1400"/>
                <a:buFont typeface="Arial"/>
                <a:buChar char="•"/>
              </a:pPr>
              <a:r>
                <a:rPr lang="en-US" sz="1400" dirty="0">
                  <a:solidFill>
                    <a:srgbClr val="242424"/>
                  </a:solidFill>
                  <a:latin typeface="Lato" panose="020F0502020204030203" pitchFamily="34" charset="0"/>
                  <a:ea typeface="Lato" panose="020F0502020204030203" pitchFamily="34" charset="0"/>
                  <a:cs typeface="Lato" panose="020F0502020204030203" pitchFamily="34" charset="0"/>
                  <a:sym typeface="Calibri"/>
                </a:rPr>
                <a:t>Commissioning of targeted </a:t>
              </a:r>
              <a:r>
                <a:rPr lang="en-US" sz="1400" dirty="0" err="1">
                  <a:solidFill>
                    <a:srgbClr val="242424"/>
                  </a:solidFill>
                  <a:latin typeface="Lato" panose="020F0502020204030203" pitchFamily="34" charset="0"/>
                  <a:ea typeface="Lato" panose="020F0502020204030203" pitchFamily="34" charset="0"/>
                  <a:cs typeface="Lato" panose="020F0502020204030203" pitchFamily="34" charset="0"/>
                  <a:sym typeface="Calibri"/>
                </a:rPr>
                <a:t>NbS</a:t>
              </a:r>
              <a:r>
                <a:rPr lang="en-US" sz="1400" dirty="0">
                  <a:solidFill>
                    <a:srgbClr val="242424"/>
                  </a:solidFill>
                  <a:latin typeface="Lato" panose="020F0502020204030203" pitchFamily="34" charset="0"/>
                  <a:ea typeface="Lato" panose="020F0502020204030203" pitchFamily="34" charset="0"/>
                  <a:cs typeface="Lato" panose="020F0502020204030203" pitchFamily="34" charset="0"/>
                  <a:sym typeface="Calibri"/>
                </a:rPr>
                <a:t> scientific research geared at solving problems and addressing challenges;</a:t>
              </a:r>
              <a:endParaRPr lang="en-US" sz="1400" dirty="0">
                <a:solidFill>
                  <a:srgbClr val="242424"/>
                </a:solidFill>
                <a:latin typeface="Lato" panose="020F0502020204030203" pitchFamily="34" charset="0"/>
                <a:ea typeface="Lato" panose="020F0502020204030203" pitchFamily="34" charset="0"/>
                <a:cs typeface="Lato" panose="020F0502020204030203" pitchFamily="34" charset="0"/>
              </a:endParaRPr>
            </a:p>
            <a:p>
              <a:pPr marL="457200" lvl="0" indent="-317500" algn="just" rtl="0">
                <a:spcBef>
                  <a:spcPts val="0"/>
                </a:spcBef>
                <a:spcAft>
                  <a:spcPts val="0"/>
                </a:spcAft>
                <a:buClr>
                  <a:srgbClr val="242424"/>
                </a:buClr>
                <a:buSzPts val="1400"/>
                <a:buFont typeface="Arial"/>
                <a:buChar char="•"/>
              </a:pPr>
              <a:r>
                <a:rPr lang="en-US" sz="1400" dirty="0">
                  <a:solidFill>
                    <a:srgbClr val="242424"/>
                  </a:solidFill>
                  <a:latin typeface="Lato" panose="020F0502020204030203" pitchFamily="34" charset="0"/>
                  <a:ea typeface="Lato" panose="020F0502020204030203" pitchFamily="34" charset="0"/>
                  <a:cs typeface="Lato" panose="020F0502020204030203" pitchFamily="34" charset="0"/>
                  <a:sym typeface="Calibri"/>
                </a:rPr>
                <a:t>Creation of national </a:t>
              </a:r>
              <a:r>
                <a:rPr lang="en-US" sz="1400" dirty="0" err="1">
                  <a:solidFill>
                    <a:srgbClr val="242424"/>
                  </a:solidFill>
                  <a:latin typeface="Lato" panose="020F0502020204030203" pitchFamily="34" charset="0"/>
                  <a:ea typeface="Lato" panose="020F0502020204030203" pitchFamily="34" charset="0"/>
                  <a:cs typeface="Lato" panose="020F0502020204030203" pitchFamily="34" charset="0"/>
                  <a:sym typeface="Calibri"/>
                </a:rPr>
                <a:t>NbS</a:t>
              </a:r>
              <a:r>
                <a:rPr lang="en-US" sz="1400" dirty="0">
                  <a:solidFill>
                    <a:srgbClr val="242424"/>
                  </a:solidFill>
                  <a:latin typeface="Lato" panose="020F0502020204030203" pitchFamily="34" charset="0"/>
                  <a:ea typeface="Lato" panose="020F0502020204030203" pitchFamily="34" charset="0"/>
                  <a:cs typeface="Lato" panose="020F0502020204030203" pitchFamily="34" charset="0"/>
                  <a:sym typeface="Calibri"/>
                </a:rPr>
                <a:t> databases;</a:t>
              </a:r>
              <a:endParaRPr lang="en-US" sz="1400" dirty="0">
                <a:solidFill>
                  <a:srgbClr val="242424"/>
                </a:solidFill>
                <a:latin typeface="Lato" panose="020F0502020204030203" pitchFamily="34" charset="0"/>
                <a:ea typeface="Lato" panose="020F0502020204030203" pitchFamily="34" charset="0"/>
                <a:cs typeface="Lato" panose="020F0502020204030203" pitchFamily="34" charset="0"/>
              </a:endParaRPr>
            </a:p>
            <a:p>
              <a:pPr marL="457200" lvl="0" indent="-317500" algn="just" rtl="0">
                <a:spcBef>
                  <a:spcPts val="0"/>
                </a:spcBef>
                <a:spcAft>
                  <a:spcPts val="0"/>
                </a:spcAft>
                <a:buClr>
                  <a:srgbClr val="242424"/>
                </a:buClr>
                <a:buSzPts val="1400"/>
                <a:buFont typeface="Arial"/>
                <a:buChar char="•"/>
              </a:pPr>
              <a:r>
                <a:rPr lang="en-US" sz="1400" dirty="0">
                  <a:solidFill>
                    <a:srgbClr val="242424"/>
                  </a:solidFill>
                  <a:latin typeface="Lato" panose="020F0502020204030203" pitchFamily="34" charset="0"/>
                  <a:ea typeface="Lato" panose="020F0502020204030203" pitchFamily="34" charset="0"/>
                  <a:cs typeface="Lato" panose="020F0502020204030203" pitchFamily="34" charset="0"/>
                  <a:sym typeface="Calibri"/>
                </a:rPr>
                <a:t>Capacity building activities on implementation and </a:t>
              </a:r>
              <a:r>
                <a:rPr lang="en-US" sz="1400" dirty="0" err="1">
                  <a:solidFill>
                    <a:srgbClr val="242424"/>
                  </a:solidFill>
                  <a:latin typeface="Lato" panose="020F0502020204030203" pitchFamily="34" charset="0"/>
                  <a:ea typeface="Lato" panose="020F0502020204030203" pitchFamily="34" charset="0"/>
                  <a:cs typeface="Lato" panose="020F0502020204030203" pitchFamily="34" charset="0"/>
                  <a:sym typeface="Calibri"/>
                </a:rPr>
                <a:t>NbS</a:t>
              </a:r>
              <a:r>
                <a:rPr lang="en-US" sz="1400" dirty="0">
                  <a:solidFill>
                    <a:srgbClr val="242424"/>
                  </a:solidFill>
                  <a:latin typeface="Lato" panose="020F0502020204030203" pitchFamily="34" charset="0"/>
                  <a:ea typeface="Lato" panose="020F0502020204030203" pitchFamily="34" charset="0"/>
                  <a:cs typeface="Lato" panose="020F0502020204030203" pitchFamily="34" charset="0"/>
                  <a:sym typeface="Calibri"/>
                </a:rPr>
                <a:t> management and co-creation;</a:t>
              </a:r>
              <a:endParaRPr lang="en-US" sz="1400" dirty="0">
                <a:solidFill>
                  <a:srgbClr val="242424"/>
                </a:solidFill>
                <a:latin typeface="Lato" panose="020F0502020204030203" pitchFamily="34" charset="0"/>
                <a:ea typeface="Lato" panose="020F0502020204030203" pitchFamily="34" charset="0"/>
                <a:cs typeface="Lato" panose="020F0502020204030203" pitchFamily="34" charset="0"/>
              </a:endParaRPr>
            </a:p>
            <a:p>
              <a:pPr marL="457200" lvl="0" indent="-317500" algn="just" rtl="0">
                <a:spcBef>
                  <a:spcPts val="0"/>
                </a:spcBef>
                <a:spcAft>
                  <a:spcPts val="0"/>
                </a:spcAft>
                <a:buClr>
                  <a:srgbClr val="242424"/>
                </a:buClr>
                <a:buSzPts val="1400"/>
                <a:buFont typeface="Arial"/>
                <a:buChar char="•"/>
              </a:pPr>
              <a:r>
                <a:rPr lang="en-US" sz="1400" dirty="0">
                  <a:solidFill>
                    <a:srgbClr val="242424"/>
                  </a:solidFill>
                  <a:latin typeface="Lato" panose="020F0502020204030203" pitchFamily="34" charset="0"/>
                  <a:ea typeface="Lato" panose="020F0502020204030203" pitchFamily="34" charset="0"/>
                  <a:cs typeface="Lato" panose="020F0502020204030203" pitchFamily="34" charset="0"/>
                  <a:sym typeface="Calibri"/>
                </a:rPr>
                <a:t>Creation of technical guidelines on co-creation of </a:t>
              </a:r>
              <a:r>
                <a:rPr lang="en-US" sz="1400" dirty="0" err="1">
                  <a:solidFill>
                    <a:srgbClr val="242424"/>
                  </a:solidFill>
                  <a:latin typeface="Lato" panose="020F0502020204030203" pitchFamily="34" charset="0"/>
                  <a:ea typeface="Lato" panose="020F0502020204030203" pitchFamily="34" charset="0"/>
                  <a:cs typeface="Lato" panose="020F0502020204030203" pitchFamily="34" charset="0"/>
                  <a:sym typeface="Calibri"/>
                </a:rPr>
                <a:t>NbS</a:t>
              </a:r>
              <a:r>
                <a:rPr lang="en-US" sz="1400" dirty="0">
                  <a:solidFill>
                    <a:srgbClr val="242424"/>
                  </a:solidFill>
                  <a:latin typeface="Lato" panose="020F0502020204030203" pitchFamily="34" charset="0"/>
                  <a:ea typeface="Lato" panose="020F0502020204030203" pitchFamily="34" charset="0"/>
                  <a:cs typeface="Lato" panose="020F0502020204030203" pitchFamily="34" charset="0"/>
                  <a:sym typeface="Calibri"/>
                </a:rPr>
                <a:t> for DRR.</a:t>
              </a:r>
              <a:endParaRPr lang="en-US" sz="1400" dirty="0">
                <a:solidFill>
                  <a:srgbClr val="242424"/>
                </a:solidFill>
                <a:latin typeface="Lato" panose="020F0502020204030203" pitchFamily="34" charset="0"/>
                <a:ea typeface="Lato" panose="020F0502020204030203" pitchFamily="34" charset="0"/>
                <a:cs typeface="Lato" panose="020F0502020204030203" pitchFamily="34" charset="0"/>
              </a:endParaRPr>
            </a:p>
          </p:txBody>
        </p:sp>
        <p:pic>
          <p:nvPicPr>
            <p:cNvPr id="2" name="Picture 1" descr="A picture containing text, tree, outdoor, sign&#10;&#10;Description automatically generated">
              <a:extLst>
                <a:ext uri="{FF2B5EF4-FFF2-40B4-BE49-F238E27FC236}">
                  <a16:creationId xmlns:a16="http://schemas.microsoft.com/office/drawing/2014/main" id="{0F564B8D-04BA-3C22-ADBB-304D00AE350B}"/>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381835" y="1361229"/>
              <a:ext cx="907704" cy="887798"/>
            </a:xfrm>
            <a:prstGeom prst="ellipse">
              <a:avLst/>
            </a:prstGeom>
          </p:spPr>
        </p:pic>
        <p:sp>
          <p:nvSpPr>
            <p:cNvPr id="4" name="TextBox 3">
              <a:extLst>
                <a:ext uri="{FF2B5EF4-FFF2-40B4-BE49-F238E27FC236}">
                  <a16:creationId xmlns:a16="http://schemas.microsoft.com/office/drawing/2014/main" id="{AFF699C4-C2F8-215D-F026-89E1F7849DEF}"/>
                </a:ext>
              </a:extLst>
            </p:cNvPr>
            <p:cNvSpPr txBox="1"/>
            <p:nvPr/>
          </p:nvSpPr>
          <p:spPr>
            <a:xfrm>
              <a:off x="260723" y="2239347"/>
              <a:ext cx="1149927" cy="323165"/>
            </a:xfrm>
            <a:prstGeom prst="rect">
              <a:avLst/>
            </a:prstGeom>
            <a:noFill/>
          </p:spPr>
          <p:txBody>
            <a:bodyPr wrap="square" rtlCol="0">
              <a:spAutoFit/>
            </a:bodyPr>
            <a:lstStyle/>
            <a:p>
              <a:r>
                <a:rPr lang="en-US" sz="1500" b="1" dirty="0">
                  <a:latin typeface="Lato" panose="020F0502020204030203" pitchFamily="34" charset="0"/>
                  <a:ea typeface="Lato" panose="020F0502020204030203" pitchFamily="34" charset="0"/>
                  <a:cs typeface="Lato" panose="020F0502020204030203" pitchFamily="34" charset="0"/>
                </a:rPr>
                <a:t>Technical</a:t>
              </a:r>
            </a:p>
          </p:txBody>
        </p:sp>
      </p:grpSp>
      <p:grpSp>
        <p:nvGrpSpPr>
          <p:cNvPr id="15" name="Group 14">
            <a:extLst>
              <a:ext uri="{FF2B5EF4-FFF2-40B4-BE49-F238E27FC236}">
                <a16:creationId xmlns:a16="http://schemas.microsoft.com/office/drawing/2014/main" id="{C92FC118-13EE-A544-9439-0E2F12EE44B1}"/>
              </a:ext>
            </a:extLst>
          </p:cNvPr>
          <p:cNvGrpSpPr/>
          <p:nvPr/>
        </p:nvGrpSpPr>
        <p:grpSpPr>
          <a:xfrm>
            <a:off x="372061" y="4724800"/>
            <a:ext cx="11340751" cy="1401634"/>
            <a:chOff x="372061" y="4724800"/>
            <a:chExt cx="11340751" cy="1401634"/>
          </a:xfrm>
        </p:grpSpPr>
        <p:sp>
          <p:nvSpPr>
            <p:cNvPr id="53" name="Rectangle 52">
              <a:extLst>
                <a:ext uri="{FF2B5EF4-FFF2-40B4-BE49-F238E27FC236}">
                  <a16:creationId xmlns:a16="http://schemas.microsoft.com/office/drawing/2014/main" id="{6DA583B0-46CA-4E43-8A56-89154F1198FF}"/>
                </a:ext>
              </a:extLst>
            </p:cNvPr>
            <p:cNvSpPr/>
            <p:nvPr/>
          </p:nvSpPr>
          <p:spPr>
            <a:xfrm>
              <a:off x="1596761" y="4724800"/>
              <a:ext cx="10116051" cy="140163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 name="Google Shape;306;g1039c5abce6_0_2">
              <a:extLst>
                <a:ext uri="{FF2B5EF4-FFF2-40B4-BE49-F238E27FC236}">
                  <a16:creationId xmlns:a16="http://schemas.microsoft.com/office/drawing/2014/main" id="{224FAC1C-23F4-C015-3162-FC22B716591D}"/>
                </a:ext>
              </a:extLst>
            </p:cNvPr>
            <p:cNvSpPr txBox="1"/>
            <p:nvPr/>
          </p:nvSpPr>
          <p:spPr>
            <a:xfrm>
              <a:off x="1691763" y="4800846"/>
              <a:ext cx="9918346" cy="1261854"/>
            </a:xfrm>
            <a:prstGeom prst="rect">
              <a:avLst/>
            </a:prstGeom>
            <a:noFill/>
            <a:ln>
              <a:noFill/>
            </a:ln>
          </p:spPr>
          <p:txBody>
            <a:bodyPr spcFirstLastPara="1" wrap="square" lIns="91425" tIns="91425" rIns="91425" bIns="91425" anchor="t" anchorCtr="0">
              <a:spAutoFit/>
            </a:bodyPr>
            <a:lstStyle/>
            <a:p>
              <a:pPr marL="457200" indent="-317500" algn="just">
                <a:buClr>
                  <a:srgbClr val="202124"/>
                </a:buClr>
                <a:buSzPts val="1400"/>
                <a:buFont typeface="Arial"/>
                <a:buChar char="•"/>
              </a:pPr>
              <a:r>
                <a:rPr lang="en-US" sz="1400"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Organize regional and national consultative workshops and focused group discussions to provide further recommendations for regional, national and local strategies for disaster risk reduction and resilience that include </a:t>
              </a:r>
              <a:r>
                <a:rPr lang="en-US" sz="1400" dirty="0" err="1">
                  <a:solidFill>
                    <a:srgbClr val="202124"/>
                  </a:solidFill>
                  <a:latin typeface="Lato" panose="020F0502020204030203" pitchFamily="34" charset="0"/>
                  <a:ea typeface="Lato" panose="020F0502020204030203" pitchFamily="34" charset="0"/>
                  <a:cs typeface="Lato" panose="020F0502020204030203" pitchFamily="34" charset="0"/>
                  <a:sym typeface="Calibri"/>
                </a:rPr>
                <a:t>NbS</a:t>
              </a:r>
              <a:r>
                <a:rPr lang="en-US" sz="1400"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 </a:t>
              </a:r>
              <a:endParaRPr lang="en-US" sz="1400" dirty="0">
                <a:solidFill>
                  <a:srgbClr val="202124"/>
                </a:solidFill>
                <a:latin typeface="Lato" panose="020F0502020204030203" pitchFamily="34" charset="0"/>
                <a:ea typeface="Lato" panose="020F0502020204030203" pitchFamily="34" charset="0"/>
                <a:cs typeface="Lato" panose="020F0502020204030203" pitchFamily="34" charset="0"/>
              </a:endParaRPr>
            </a:p>
            <a:p>
              <a:pPr marL="457200" indent="-317500" algn="just">
                <a:buClr>
                  <a:srgbClr val="202124"/>
                </a:buClr>
                <a:buSzPts val="1400"/>
                <a:buFont typeface="Arial"/>
                <a:buChar char="•"/>
              </a:pPr>
              <a:r>
                <a:rPr lang="en-US" sz="1400"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Develop policy briefings and advocacy activities aiming to increase their knowledge and awareness about </a:t>
              </a:r>
              <a:r>
                <a:rPr lang="en-US" sz="1400" dirty="0" err="1">
                  <a:solidFill>
                    <a:srgbClr val="202124"/>
                  </a:solidFill>
                  <a:latin typeface="Lato" panose="020F0502020204030203" pitchFamily="34" charset="0"/>
                  <a:ea typeface="Lato" panose="020F0502020204030203" pitchFamily="34" charset="0"/>
                  <a:cs typeface="Lato" panose="020F0502020204030203" pitchFamily="34" charset="0"/>
                  <a:sym typeface="Calibri"/>
                </a:rPr>
                <a:t>NbS</a:t>
              </a:r>
              <a:r>
                <a:rPr lang="en-US" sz="1400"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 for DRR;</a:t>
              </a:r>
              <a:endParaRPr lang="en-US" sz="1400" dirty="0">
                <a:solidFill>
                  <a:srgbClr val="202124"/>
                </a:solidFill>
                <a:latin typeface="Lato" panose="020F0502020204030203" pitchFamily="34" charset="0"/>
                <a:ea typeface="Lato" panose="020F0502020204030203" pitchFamily="34" charset="0"/>
                <a:cs typeface="Lato" panose="020F0502020204030203" pitchFamily="34" charset="0"/>
              </a:endParaRPr>
            </a:p>
            <a:p>
              <a:pPr marL="457200" lvl="0" indent="-317500" algn="just" rtl="0">
                <a:spcBef>
                  <a:spcPts val="0"/>
                </a:spcBef>
                <a:spcAft>
                  <a:spcPts val="0"/>
                </a:spcAft>
                <a:buClr>
                  <a:srgbClr val="202124"/>
                </a:buClr>
                <a:buSzPts val="1400"/>
                <a:buFont typeface="Arial"/>
                <a:buChar char="•"/>
              </a:pPr>
              <a:r>
                <a:rPr lang="en-GB" sz="1400" dirty="0">
                  <a:latin typeface="Lato" panose="020F0502020204030203" pitchFamily="34" charset="0"/>
                  <a:ea typeface="Lato" panose="020F0502020204030203" pitchFamily="34" charset="0"/>
                  <a:cs typeface="Lato" panose="020F0502020204030203" pitchFamily="34" charset="0"/>
                </a:rPr>
                <a:t>Foster </a:t>
              </a:r>
              <a:r>
                <a:rPr lang="en-GB" sz="1400" dirty="0" err="1">
                  <a:latin typeface="Lato" panose="020F0502020204030203" pitchFamily="34" charset="0"/>
                  <a:ea typeface="Lato" panose="020F0502020204030203" pitchFamily="34" charset="0"/>
                  <a:cs typeface="Lato" panose="020F0502020204030203" pitchFamily="34" charset="0"/>
                </a:rPr>
                <a:t>NbS</a:t>
              </a:r>
              <a:r>
                <a:rPr lang="en-GB" sz="1400" dirty="0">
                  <a:latin typeface="Lato" panose="020F0502020204030203" pitchFamily="34" charset="0"/>
                  <a:ea typeface="Lato" panose="020F0502020204030203" pitchFamily="34" charset="0"/>
                  <a:cs typeface="Lato" panose="020F0502020204030203" pitchFamily="34" charset="0"/>
                </a:rPr>
                <a:t> support by the Arab Coordination Mechanism on DRR at the League of Arab States.</a:t>
              </a:r>
              <a:endParaRPr lang="en-US" sz="1400" dirty="0">
                <a:latin typeface="Lato" panose="020F0502020204030203" pitchFamily="34" charset="0"/>
                <a:ea typeface="Lato" panose="020F0502020204030203" pitchFamily="34" charset="0"/>
                <a:cs typeface="Lato" panose="020F0502020204030203" pitchFamily="34" charset="0"/>
              </a:endParaRPr>
            </a:p>
          </p:txBody>
        </p:sp>
        <p:sp>
          <p:nvSpPr>
            <p:cNvPr id="11" name="TextBox 10">
              <a:extLst>
                <a:ext uri="{FF2B5EF4-FFF2-40B4-BE49-F238E27FC236}">
                  <a16:creationId xmlns:a16="http://schemas.microsoft.com/office/drawing/2014/main" id="{9CFD7E34-0CBE-E33D-CB06-D587B0ADB944}"/>
                </a:ext>
              </a:extLst>
            </p:cNvPr>
            <p:cNvSpPr txBox="1"/>
            <p:nvPr/>
          </p:nvSpPr>
          <p:spPr>
            <a:xfrm>
              <a:off x="494335" y="5661230"/>
              <a:ext cx="1149927" cy="323165"/>
            </a:xfrm>
            <a:prstGeom prst="rect">
              <a:avLst/>
            </a:prstGeom>
            <a:noFill/>
          </p:spPr>
          <p:txBody>
            <a:bodyPr wrap="square" rtlCol="0">
              <a:spAutoFit/>
            </a:bodyPr>
            <a:lstStyle/>
            <a:p>
              <a:r>
                <a:rPr lang="en-US" sz="1500" b="1" dirty="0">
                  <a:latin typeface="Lato" panose="020F0502020204030203" pitchFamily="34" charset="0"/>
                  <a:ea typeface="Lato" panose="020F0502020204030203" pitchFamily="34" charset="0"/>
                  <a:cs typeface="Lato" panose="020F0502020204030203" pitchFamily="34" charset="0"/>
                  <a:sym typeface="Calibri"/>
                </a:rPr>
                <a:t>Policy</a:t>
              </a:r>
              <a:endParaRPr lang="en-US" sz="1500" b="1" dirty="0">
                <a:latin typeface="Lato" panose="020F0502020204030203" pitchFamily="34" charset="0"/>
                <a:ea typeface="Lato" panose="020F0502020204030203" pitchFamily="34" charset="0"/>
                <a:cs typeface="Lato" panose="020F0502020204030203" pitchFamily="34" charset="0"/>
              </a:endParaRPr>
            </a:p>
          </p:txBody>
        </p:sp>
        <p:pic>
          <p:nvPicPr>
            <p:cNvPr id="13" name="Picture 12" descr="A picture containing text, tree, outdoor, sign&#10;&#10;Description automatically generated">
              <a:extLst>
                <a:ext uri="{FF2B5EF4-FFF2-40B4-BE49-F238E27FC236}">
                  <a16:creationId xmlns:a16="http://schemas.microsoft.com/office/drawing/2014/main" id="{13A808D5-059E-0A12-F025-3B8F1F1F3AC2}"/>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372061" y="4780638"/>
              <a:ext cx="907704" cy="916428"/>
            </a:xfrm>
            <a:prstGeom prst="ellipse">
              <a:avLst/>
            </a:prstGeom>
          </p:spPr>
        </p:pic>
      </p:grpSp>
      <p:grpSp>
        <p:nvGrpSpPr>
          <p:cNvPr id="17" name="Group 16">
            <a:extLst>
              <a:ext uri="{FF2B5EF4-FFF2-40B4-BE49-F238E27FC236}">
                <a16:creationId xmlns:a16="http://schemas.microsoft.com/office/drawing/2014/main" id="{65E62FF4-66C1-6835-1CB2-7EF7F38C6E34}"/>
              </a:ext>
            </a:extLst>
          </p:cNvPr>
          <p:cNvGrpSpPr/>
          <p:nvPr/>
        </p:nvGrpSpPr>
        <p:grpSpPr>
          <a:xfrm>
            <a:off x="82667" y="2914697"/>
            <a:ext cx="11630145" cy="1624647"/>
            <a:chOff x="82667" y="2986250"/>
            <a:chExt cx="11630145" cy="1624647"/>
          </a:xfrm>
        </p:grpSpPr>
        <p:sp>
          <p:nvSpPr>
            <p:cNvPr id="52" name="Rectangle 51">
              <a:extLst>
                <a:ext uri="{FF2B5EF4-FFF2-40B4-BE49-F238E27FC236}">
                  <a16:creationId xmlns:a16="http://schemas.microsoft.com/office/drawing/2014/main" id="{FE3E1670-1CA4-4E7C-9176-74BE5DB6318E}"/>
                </a:ext>
              </a:extLst>
            </p:cNvPr>
            <p:cNvSpPr/>
            <p:nvPr/>
          </p:nvSpPr>
          <p:spPr>
            <a:xfrm>
              <a:off x="1596761" y="3216936"/>
              <a:ext cx="10116051" cy="132507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9" name="Google Shape;306;g1039c5abce6_0_2">
              <a:extLst>
                <a:ext uri="{FF2B5EF4-FFF2-40B4-BE49-F238E27FC236}">
                  <a16:creationId xmlns:a16="http://schemas.microsoft.com/office/drawing/2014/main" id="{056675D4-F777-4BFC-B415-8EBE354A4759}"/>
                </a:ext>
              </a:extLst>
            </p:cNvPr>
            <p:cNvSpPr txBox="1"/>
            <p:nvPr/>
          </p:nvSpPr>
          <p:spPr>
            <a:xfrm>
              <a:off x="1596761" y="2986250"/>
              <a:ext cx="10013348" cy="1477297"/>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endParaRPr lang="en-US" sz="1400" b="1" dirty="0">
                <a:solidFill>
                  <a:srgbClr val="202124"/>
                </a:solidFill>
                <a:latin typeface="Lato" panose="020F0502020204030203" pitchFamily="34" charset="0"/>
                <a:ea typeface="Lato" panose="020F0502020204030203" pitchFamily="34" charset="0"/>
                <a:cs typeface="Lato" panose="020F0502020204030203" pitchFamily="34" charset="0"/>
                <a:sym typeface="Calibri"/>
              </a:endParaRPr>
            </a:p>
            <a:p>
              <a:pPr algn="just"/>
              <a:r>
                <a:rPr lang="en-US" sz="1400" b="1"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 </a:t>
              </a:r>
              <a:endParaRPr lang="en-US" sz="1400" b="1" dirty="0">
                <a:solidFill>
                  <a:srgbClr val="666666"/>
                </a:solidFill>
                <a:latin typeface="Lato" panose="020F0502020204030203" pitchFamily="34" charset="0"/>
                <a:ea typeface="Lato" panose="020F0502020204030203" pitchFamily="34" charset="0"/>
                <a:cs typeface="Lato" panose="020F0502020204030203" pitchFamily="34" charset="0"/>
                <a:sym typeface="Calibri"/>
              </a:endParaRPr>
            </a:p>
            <a:p>
              <a:pPr marL="457200" lvl="0" indent="-317500" algn="just" rtl="0">
                <a:spcBef>
                  <a:spcPts val="0"/>
                </a:spcBef>
                <a:spcAft>
                  <a:spcPts val="0"/>
                </a:spcAft>
                <a:buClr>
                  <a:srgbClr val="202124"/>
                </a:buClr>
                <a:buSzPts val="1400"/>
                <a:buFont typeface="Arial"/>
                <a:buChar char="•"/>
              </a:pPr>
              <a:r>
                <a:rPr lang="en-US" sz="1400"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Facilitate the establishment of mechanisms and networks to systematically collect, access and share knowledge, databases and information by all stakeholders involved, including the cross-cutting </a:t>
              </a:r>
              <a:r>
                <a:rPr lang="en-US" sz="1400" dirty="0" err="1">
                  <a:solidFill>
                    <a:srgbClr val="202124"/>
                  </a:solidFill>
                  <a:latin typeface="Lato" panose="020F0502020204030203" pitchFamily="34" charset="0"/>
                  <a:ea typeface="Lato" panose="020F0502020204030203" pitchFamily="34" charset="0"/>
                  <a:cs typeface="Lato" panose="020F0502020204030203" pitchFamily="34" charset="0"/>
                  <a:sym typeface="Calibri"/>
                </a:rPr>
                <a:t>NbS</a:t>
              </a:r>
              <a:r>
                <a:rPr lang="en-US" sz="1400"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 related data;</a:t>
              </a:r>
              <a:endParaRPr lang="en-US" sz="1400" dirty="0">
                <a:solidFill>
                  <a:srgbClr val="202124"/>
                </a:solidFill>
                <a:latin typeface="Lato" panose="020F0502020204030203" pitchFamily="34" charset="0"/>
                <a:ea typeface="Lato" panose="020F0502020204030203" pitchFamily="34" charset="0"/>
                <a:cs typeface="Lato" panose="020F0502020204030203" pitchFamily="34" charset="0"/>
              </a:endParaRPr>
            </a:p>
            <a:p>
              <a:pPr marL="457200" lvl="0" indent="-317500" algn="just" rtl="0">
                <a:spcBef>
                  <a:spcPts val="0"/>
                </a:spcBef>
                <a:spcAft>
                  <a:spcPts val="0"/>
                </a:spcAft>
                <a:buClr>
                  <a:srgbClr val="202124"/>
                </a:buClr>
                <a:buSzPts val="1400"/>
                <a:buFont typeface="Arial"/>
                <a:buChar char="•"/>
              </a:pPr>
              <a:r>
                <a:rPr lang="en-US" sz="1400"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Enhance data exchange and expertise between local, regional and international level through cooperation and establishing bilateral agreements.</a:t>
              </a:r>
              <a:endParaRPr lang="en-US" sz="1400" dirty="0">
                <a:solidFill>
                  <a:srgbClr val="202124"/>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F5100F78-1AE0-A39A-9318-2730D660A4C8}"/>
                </a:ext>
              </a:extLst>
            </p:cNvPr>
            <p:cNvSpPr txBox="1"/>
            <p:nvPr/>
          </p:nvSpPr>
          <p:spPr>
            <a:xfrm>
              <a:off x="82667" y="4056899"/>
              <a:ext cx="1479302" cy="553998"/>
            </a:xfrm>
            <a:prstGeom prst="rect">
              <a:avLst/>
            </a:prstGeom>
            <a:noFill/>
          </p:spPr>
          <p:txBody>
            <a:bodyPr wrap="square" rtlCol="0">
              <a:spAutoFit/>
            </a:bodyPr>
            <a:lstStyle/>
            <a:p>
              <a:pPr algn="ctr"/>
              <a:r>
                <a:rPr lang="en-US" sz="1500" b="1" dirty="0">
                  <a:latin typeface="Lato" panose="020F0502020204030203" pitchFamily="34" charset="0"/>
                  <a:ea typeface="Lato" panose="020F0502020204030203" pitchFamily="34" charset="0"/>
                  <a:cs typeface="Lato" panose="020F0502020204030203" pitchFamily="34" charset="0"/>
                  <a:sym typeface="Calibri"/>
                </a:rPr>
                <a:t>Institutional</a:t>
              </a:r>
              <a:r>
                <a:rPr lang="en-US" sz="1500" b="1"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a:t>
              </a:r>
            </a:p>
            <a:p>
              <a:pPr algn="ctr"/>
              <a:r>
                <a:rPr lang="en-US" sz="1500" b="1" dirty="0" err="1">
                  <a:solidFill>
                    <a:srgbClr val="202124"/>
                  </a:solidFill>
                  <a:latin typeface="Lato" panose="020F0502020204030203" pitchFamily="34" charset="0"/>
                  <a:ea typeface="Lato" panose="020F0502020204030203" pitchFamily="34" charset="0"/>
                  <a:cs typeface="Lato" panose="020F0502020204030203" pitchFamily="34" charset="0"/>
                  <a:sym typeface="Calibri"/>
                </a:rPr>
                <a:t>Organisational</a:t>
              </a:r>
              <a:endParaRPr lang="en-US" sz="1500" b="1" dirty="0">
                <a:latin typeface="Lato" panose="020F0502020204030203" pitchFamily="34" charset="0"/>
                <a:ea typeface="Lato" panose="020F0502020204030203" pitchFamily="34" charset="0"/>
                <a:cs typeface="Lato" panose="020F0502020204030203" pitchFamily="34" charset="0"/>
              </a:endParaRPr>
            </a:p>
          </p:txBody>
        </p:sp>
        <p:pic>
          <p:nvPicPr>
            <p:cNvPr id="14" name="Picture 13" descr="A picture containing text, tree, outdoor, sign&#10;&#10;Description automatically generated">
              <a:extLst>
                <a:ext uri="{FF2B5EF4-FFF2-40B4-BE49-F238E27FC236}">
                  <a16:creationId xmlns:a16="http://schemas.microsoft.com/office/drawing/2014/main" id="{57D2FC58-507A-4CA0-5937-ACF2312FD053}"/>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364870" y="3172447"/>
              <a:ext cx="914895" cy="921206"/>
            </a:xfrm>
            <a:prstGeom prst="ellipse">
              <a:avLst/>
            </a:prstGeom>
          </p:spPr>
        </p:pic>
      </p:grpSp>
      <p:sp>
        <p:nvSpPr>
          <p:cNvPr id="22" name="TextBox 21">
            <a:extLst>
              <a:ext uri="{FF2B5EF4-FFF2-40B4-BE49-F238E27FC236}">
                <a16:creationId xmlns:a16="http://schemas.microsoft.com/office/drawing/2014/main" id="{5EB005BB-EDA2-6FE7-109F-7A3E0067276F}"/>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28</a:t>
            </a:r>
          </a:p>
        </p:txBody>
      </p:sp>
    </p:spTree>
    <p:extLst>
      <p:ext uri="{BB962C8B-B14F-4D97-AF65-F5344CB8AC3E}">
        <p14:creationId xmlns:p14="http://schemas.microsoft.com/office/powerpoint/2010/main" val="24417529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grpSp>
        <p:nvGrpSpPr>
          <p:cNvPr id="12" name="Group 11">
            <a:extLst>
              <a:ext uri="{FF2B5EF4-FFF2-40B4-BE49-F238E27FC236}">
                <a16:creationId xmlns:a16="http://schemas.microsoft.com/office/drawing/2014/main" id="{7EA4FE2B-3822-E115-2C02-747176A507BF}"/>
              </a:ext>
            </a:extLst>
          </p:cNvPr>
          <p:cNvGrpSpPr/>
          <p:nvPr/>
        </p:nvGrpSpPr>
        <p:grpSpPr>
          <a:xfrm>
            <a:off x="268196" y="1294570"/>
            <a:ext cx="11444616" cy="1351052"/>
            <a:chOff x="268196" y="1243212"/>
            <a:chExt cx="11444616" cy="1351052"/>
          </a:xfrm>
        </p:grpSpPr>
        <p:sp>
          <p:nvSpPr>
            <p:cNvPr id="6" name="Rectangle 5">
              <a:extLst>
                <a:ext uri="{FF2B5EF4-FFF2-40B4-BE49-F238E27FC236}">
                  <a16:creationId xmlns:a16="http://schemas.microsoft.com/office/drawing/2014/main" id="{F18B869F-3241-4902-A027-C914E0163693}"/>
                </a:ext>
              </a:extLst>
            </p:cNvPr>
            <p:cNvSpPr/>
            <p:nvPr/>
          </p:nvSpPr>
          <p:spPr>
            <a:xfrm>
              <a:off x="1545410" y="1243212"/>
              <a:ext cx="10167402" cy="1351052"/>
            </a:xfrm>
            <a:prstGeom prst="rect">
              <a:avLst/>
            </a:prstGeom>
            <a:solidFill>
              <a:srgbClr val="FAAF4D">
                <a:alpha val="26635"/>
              </a:srgbClr>
            </a:solidFill>
            <a:ln>
              <a:noFill/>
            </a:ln>
            <a:effectLst>
              <a:softEdge rad="41405"/>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0" indent="-317500" algn="l" rtl="0">
                <a:spcBef>
                  <a:spcPts val="0"/>
                </a:spcBef>
                <a:spcAft>
                  <a:spcPts val="0"/>
                </a:spcAft>
                <a:buClr>
                  <a:srgbClr val="242424"/>
                </a:buClr>
                <a:buSzPts val="1400"/>
                <a:buFont typeface="Arial"/>
                <a:buChar char="•"/>
              </a:pPr>
              <a:r>
                <a:rPr lang="en-US" sz="1400" dirty="0">
                  <a:solidFill>
                    <a:srgbClr val="242424"/>
                  </a:solidFill>
                  <a:latin typeface="Lato" panose="020F0502020204030203" pitchFamily="34" charset="0"/>
                  <a:ea typeface="Lato" panose="020F0502020204030203" pitchFamily="34" charset="0"/>
                  <a:cs typeface="Lato" panose="020F0502020204030203" pitchFamily="34" charset="0"/>
                  <a:sym typeface="Calibri"/>
                </a:rPr>
                <a:t>Identifying how potential solutions for hazards can be integrated into the city planning or decision-makers planning depending on the responsibilities;</a:t>
              </a:r>
            </a:p>
            <a:p>
              <a:pPr marL="457200" lvl="0" indent="-317500" algn="l" rtl="0">
                <a:spcBef>
                  <a:spcPts val="0"/>
                </a:spcBef>
                <a:spcAft>
                  <a:spcPts val="0"/>
                </a:spcAft>
                <a:buClr>
                  <a:srgbClr val="242424"/>
                </a:buClr>
                <a:buSzPts val="1400"/>
                <a:buFont typeface="Arial"/>
                <a:buChar char="•"/>
              </a:pPr>
              <a:r>
                <a:rPr lang="en-US" sz="1400" dirty="0">
                  <a:solidFill>
                    <a:srgbClr val="242424"/>
                  </a:solidFill>
                  <a:latin typeface="Lato" panose="020F0502020204030203" pitchFamily="34" charset="0"/>
                  <a:ea typeface="Lato" panose="020F0502020204030203" pitchFamily="34" charset="0"/>
                  <a:cs typeface="Lato" panose="020F0502020204030203" pitchFamily="34" charset="0"/>
                  <a:sym typeface="Calibri"/>
                </a:rPr>
                <a:t>Reducing the environmental impact on the cities by improving the air quality, to increase the country's resilience to natural hazards and reduce the impact of poor air quality conditions on the population especially related to health;</a:t>
              </a:r>
            </a:p>
            <a:p>
              <a:pPr marL="457200" lvl="0" indent="-317500" algn="l" rtl="0">
                <a:spcBef>
                  <a:spcPts val="0"/>
                </a:spcBef>
                <a:spcAft>
                  <a:spcPts val="0"/>
                </a:spcAft>
                <a:buClr>
                  <a:srgbClr val="242424"/>
                </a:buClr>
                <a:buSzPts val="1400"/>
                <a:buFont typeface="Arial"/>
                <a:buChar char="•"/>
              </a:pPr>
              <a:r>
                <a:rPr lang="en-US" sz="1400" dirty="0">
                  <a:solidFill>
                    <a:srgbClr val="242424"/>
                  </a:solidFill>
                  <a:latin typeface="Lato" panose="020F0502020204030203" pitchFamily="34" charset="0"/>
                  <a:ea typeface="Lato" panose="020F0502020204030203" pitchFamily="34" charset="0"/>
                  <a:cs typeface="Lato" panose="020F0502020204030203" pitchFamily="34" charset="0"/>
                  <a:sym typeface="Calibri"/>
                </a:rPr>
                <a:t>Strengthening disaster preparedness, response, and recovery. </a:t>
              </a:r>
            </a:p>
          </p:txBody>
        </p:sp>
        <p:pic>
          <p:nvPicPr>
            <p:cNvPr id="2" name="Picture 1" descr="A picture containing text, tree, outdoor, sign&#10;&#10;Description automatically generated">
              <a:extLst>
                <a:ext uri="{FF2B5EF4-FFF2-40B4-BE49-F238E27FC236}">
                  <a16:creationId xmlns:a16="http://schemas.microsoft.com/office/drawing/2014/main" id="{0F564B8D-04BA-3C22-ADBB-304D00AE350B}"/>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318112" y="1322342"/>
              <a:ext cx="907704" cy="887798"/>
            </a:xfrm>
            <a:prstGeom prst="ellipse">
              <a:avLst/>
            </a:prstGeom>
          </p:spPr>
        </p:pic>
        <p:sp>
          <p:nvSpPr>
            <p:cNvPr id="4" name="TextBox 3">
              <a:extLst>
                <a:ext uri="{FF2B5EF4-FFF2-40B4-BE49-F238E27FC236}">
                  <a16:creationId xmlns:a16="http://schemas.microsoft.com/office/drawing/2014/main" id="{AFF699C4-C2F8-215D-F026-89E1F7849DEF}"/>
                </a:ext>
              </a:extLst>
            </p:cNvPr>
            <p:cNvSpPr txBox="1"/>
            <p:nvPr/>
          </p:nvSpPr>
          <p:spPr>
            <a:xfrm>
              <a:off x="268196" y="2210140"/>
              <a:ext cx="1149927" cy="323165"/>
            </a:xfrm>
            <a:prstGeom prst="rect">
              <a:avLst/>
            </a:prstGeom>
            <a:noFill/>
          </p:spPr>
          <p:txBody>
            <a:bodyPr wrap="square" rtlCol="0">
              <a:spAutoFit/>
            </a:bodyPr>
            <a:lstStyle/>
            <a:p>
              <a:r>
                <a:rPr lang="en-US" sz="1500" b="1" dirty="0">
                  <a:latin typeface="Lato" panose="020F0502020204030203" pitchFamily="34" charset="0"/>
                  <a:ea typeface="Lato" panose="020F0502020204030203" pitchFamily="34" charset="0"/>
                  <a:cs typeface="Lato" panose="020F0502020204030203" pitchFamily="34" charset="0"/>
                </a:rPr>
                <a:t>Technical</a:t>
              </a:r>
            </a:p>
          </p:txBody>
        </p:sp>
      </p:grpSp>
      <p:grpSp>
        <p:nvGrpSpPr>
          <p:cNvPr id="15" name="Group 14">
            <a:extLst>
              <a:ext uri="{FF2B5EF4-FFF2-40B4-BE49-F238E27FC236}">
                <a16:creationId xmlns:a16="http://schemas.microsoft.com/office/drawing/2014/main" id="{C92FC118-13EE-A544-9439-0E2F12EE44B1}"/>
              </a:ext>
            </a:extLst>
          </p:cNvPr>
          <p:cNvGrpSpPr/>
          <p:nvPr/>
        </p:nvGrpSpPr>
        <p:grpSpPr>
          <a:xfrm>
            <a:off x="372061" y="4644920"/>
            <a:ext cx="11340751" cy="1401634"/>
            <a:chOff x="372061" y="4724800"/>
            <a:chExt cx="11340751" cy="1401634"/>
          </a:xfrm>
        </p:grpSpPr>
        <p:sp>
          <p:nvSpPr>
            <p:cNvPr id="53" name="Rectangle 52">
              <a:extLst>
                <a:ext uri="{FF2B5EF4-FFF2-40B4-BE49-F238E27FC236}">
                  <a16:creationId xmlns:a16="http://schemas.microsoft.com/office/drawing/2014/main" id="{6DA583B0-46CA-4E43-8A56-89154F1198FF}"/>
                </a:ext>
              </a:extLst>
            </p:cNvPr>
            <p:cNvSpPr/>
            <p:nvPr/>
          </p:nvSpPr>
          <p:spPr>
            <a:xfrm>
              <a:off x="1596761" y="4724800"/>
              <a:ext cx="10116051" cy="140163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3" name="Google Shape;306;g1039c5abce6_0_2">
              <a:extLst>
                <a:ext uri="{FF2B5EF4-FFF2-40B4-BE49-F238E27FC236}">
                  <a16:creationId xmlns:a16="http://schemas.microsoft.com/office/drawing/2014/main" id="{224FAC1C-23F4-C015-3162-FC22B716591D}"/>
                </a:ext>
              </a:extLst>
            </p:cNvPr>
            <p:cNvSpPr txBox="1"/>
            <p:nvPr/>
          </p:nvSpPr>
          <p:spPr>
            <a:xfrm>
              <a:off x="1544999" y="4830797"/>
              <a:ext cx="9918346" cy="1261854"/>
            </a:xfrm>
            <a:prstGeom prst="rect">
              <a:avLst/>
            </a:prstGeom>
            <a:noFill/>
            <a:ln>
              <a:noFill/>
            </a:ln>
          </p:spPr>
          <p:txBody>
            <a:bodyPr spcFirstLastPara="1" wrap="square" lIns="91425" tIns="91425" rIns="91425" bIns="91425" anchor="t" anchorCtr="0">
              <a:spAutoFit/>
            </a:bodyPr>
            <a:lstStyle/>
            <a:p>
              <a:pPr marL="457200" indent="-317500" algn="just">
                <a:buClr>
                  <a:srgbClr val="202124"/>
                </a:buClr>
                <a:buSzPts val="1400"/>
                <a:buFont typeface="Arial"/>
                <a:buChar char="•"/>
              </a:pPr>
              <a:r>
                <a:rPr lang="en-US" sz="1400"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Giving workshops to policy-planning institutions in the Western Balkans and Central Asia to raise awareness and knowledge of </a:t>
              </a:r>
              <a:r>
                <a:rPr lang="en-US" sz="1400" dirty="0" err="1">
                  <a:solidFill>
                    <a:srgbClr val="202124"/>
                  </a:solidFill>
                  <a:latin typeface="Lato" panose="020F0502020204030203" pitchFamily="34" charset="0"/>
                  <a:ea typeface="Lato" panose="020F0502020204030203" pitchFamily="34" charset="0"/>
                  <a:cs typeface="Lato" panose="020F0502020204030203" pitchFamily="34" charset="0"/>
                  <a:sym typeface="Calibri"/>
                </a:rPr>
                <a:t>NbS</a:t>
              </a:r>
              <a:r>
                <a:rPr lang="en-US" sz="1400"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 build capacities for their implementation, and enable national and local stakeholders to use </a:t>
              </a:r>
              <a:r>
                <a:rPr lang="en-US" sz="1400" dirty="0" err="1">
                  <a:solidFill>
                    <a:srgbClr val="202124"/>
                  </a:solidFill>
                  <a:latin typeface="Lato" panose="020F0502020204030203" pitchFamily="34" charset="0"/>
                  <a:ea typeface="Lato" panose="020F0502020204030203" pitchFamily="34" charset="0"/>
                  <a:cs typeface="Lato" panose="020F0502020204030203" pitchFamily="34" charset="0"/>
                  <a:sym typeface="Calibri"/>
                </a:rPr>
                <a:t>NbS</a:t>
              </a:r>
              <a:r>
                <a:rPr lang="en-US" sz="1400"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 in urban and rural development;</a:t>
              </a:r>
            </a:p>
            <a:p>
              <a:pPr marL="457200" indent="-317500" algn="just">
                <a:buClr>
                  <a:srgbClr val="202124"/>
                </a:buClr>
                <a:buSzPts val="1400"/>
                <a:buFont typeface="Arial"/>
                <a:buChar char="•"/>
              </a:pPr>
              <a:r>
                <a:rPr lang="en-US" sz="1400"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Organizing in-person training to the central Asia participants with more proactive interactions, focusing on the reduction of risk of the dangerous hydro-meteorological phenomenon.</a:t>
              </a:r>
            </a:p>
          </p:txBody>
        </p:sp>
        <p:sp>
          <p:nvSpPr>
            <p:cNvPr id="11" name="TextBox 10">
              <a:extLst>
                <a:ext uri="{FF2B5EF4-FFF2-40B4-BE49-F238E27FC236}">
                  <a16:creationId xmlns:a16="http://schemas.microsoft.com/office/drawing/2014/main" id="{9CFD7E34-0CBE-E33D-CB06-D587B0ADB944}"/>
                </a:ext>
              </a:extLst>
            </p:cNvPr>
            <p:cNvSpPr txBox="1"/>
            <p:nvPr/>
          </p:nvSpPr>
          <p:spPr>
            <a:xfrm>
              <a:off x="494335" y="5661230"/>
              <a:ext cx="1149927" cy="323165"/>
            </a:xfrm>
            <a:prstGeom prst="rect">
              <a:avLst/>
            </a:prstGeom>
            <a:noFill/>
          </p:spPr>
          <p:txBody>
            <a:bodyPr wrap="square" rtlCol="0">
              <a:spAutoFit/>
            </a:bodyPr>
            <a:lstStyle/>
            <a:p>
              <a:r>
                <a:rPr lang="en-US" sz="1500" b="1" dirty="0">
                  <a:latin typeface="Lato" panose="020F0502020204030203" pitchFamily="34" charset="0"/>
                  <a:ea typeface="Lato" panose="020F0502020204030203" pitchFamily="34" charset="0"/>
                  <a:cs typeface="Lato" panose="020F0502020204030203" pitchFamily="34" charset="0"/>
                  <a:sym typeface="Calibri"/>
                </a:rPr>
                <a:t>Policy</a:t>
              </a:r>
              <a:endParaRPr lang="en-US" sz="1500" b="1" dirty="0">
                <a:latin typeface="Lato" panose="020F0502020204030203" pitchFamily="34" charset="0"/>
                <a:ea typeface="Lato" panose="020F0502020204030203" pitchFamily="34" charset="0"/>
                <a:cs typeface="Lato" panose="020F0502020204030203" pitchFamily="34" charset="0"/>
              </a:endParaRPr>
            </a:p>
          </p:txBody>
        </p:sp>
        <p:pic>
          <p:nvPicPr>
            <p:cNvPr id="13" name="Picture 12" descr="A picture containing text, tree, outdoor, sign&#10;&#10;Description automatically generated">
              <a:extLst>
                <a:ext uri="{FF2B5EF4-FFF2-40B4-BE49-F238E27FC236}">
                  <a16:creationId xmlns:a16="http://schemas.microsoft.com/office/drawing/2014/main" id="{13A808D5-059E-0A12-F025-3B8F1F1F3AC2}"/>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372061" y="4780638"/>
              <a:ext cx="907704" cy="916428"/>
            </a:xfrm>
            <a:prstGeom prst="ellipse">
              <a:avLst/>
            </a:prstGeom>
          </p:spPr>
        </p:pic>
      </p:grpSp>
      <p:grpSp>
        <p:nvGrpSpPr>
          <p:cNvPr id="17" name="Group 16">
            <a:extLst>
              <a:ext uri="{FF2B5EF4-FFF2-40B4-BE49-F238E27FC236}">
                <a16:creationId xmlns:a16="http://schemas.microsoft.com/office/drawing/2014/main" id="{65E62FF4-66C1-6835-1CB2-7EF7F38C6E34}"/>
              </a:ext>
            </a:extLst>
          </p:cNvPr>
          <p:cNvGrpSpPr/>
          <p:nvPr/>
        </p:nvGrpSpPr>
        <p:grpSpPr>
          <a:xfrm>
            <a:off x="57839" y="2580291"/>
            <a:ext cx="11654973" cy="1754424"/>
            <a:chOff x="57839" y="2519643"/>
            <a:chExt cx="11654973" cy="1754424"/>
          </a:xfrm>
        </p:grpSpPr>
        <p:sp>
          <p:nvSpPr>
            <p:cNvPr id="52" name="Rectangle 51">
              <a:extLst>
                <a:ext uri="{FF2B5EF4-FFF2-40B4-BE49-F238E27FC236}">
                  <a16:creationId xmlns:a16="http://schemas.microsoft.com/office/drawing/2014/main" id="{FE3E1670-1CA4-4E7C-9176-74BE5DB6318E}"/>
                </a:ext>
              </a:extLst>
            </p:cNvPr>
            <p:cNvSpPr/>
            <p:nvPr/>
          </p:nvSpPr>
          <p:spPr>
            <a:xfrm>
              <a:off x="1596761" y="2850914"/>
              <a:ext cx="10116051" cy="142315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49" name="Google Shape;306;g1039c5abce6_0_2">
              <a:extLst>
                <a:ext uri="{FF2B5EF4-FFF2-40B4-BE49-F238E27FC236}">
                  <a16:creationId xmlns:a16="http://schemas.microsoft.com/office/drawing/2014/main" id="{056675D4-F777-4BFC-B415-8EBE354A4759}"/>
                </a:ext>
              </a:extLst>
            </p:cNvPr>
            <p:cNvSpPr txBox="1"/>
            <p:nvPr/>
          </p:nvSpPr>
          <p:spPr>
            <a:xfrm>
              <a:off x="1544999" y="2519643"/>
              <a:ext cx="10013348" cy="1692741"/>
            </a:xfrm>
            <a:prstGeom prst="rect">
              <a:avLst/>
            </a:prstGeom>
            <a:noFill/>
            <a:ln>
              <a:noFill/>
            </a:ln>
          </p:spPr>
          <p:txBody>
            <a:bodyPr spcFirstLastPara="1" wrap="square" lIns="91425" tIns="91425" rIns="91425" bIns="91425" anchor="t" anchorCtr="0">
              <a:spAutoFit/>
            </a:bodyPr>
            <a:lstStyle/>
            <a:p>
              <a:pPr marL="0" lvl="0" indent="0" algn="just" rtl="0">
                <a:spcBef>
                  <a:spcPts val="0"/>
                </a:spcBef>
                <a:spcAft>
                  <a:spcPts val="0"/>
                </a:spcAft>
                <a:buNone/>
              </a:pPr>
              <a:endParaRPr lang="en-US" sz="1400" b="1" dirty="0">
                <a:solidFill>
                  <a:srgbClr val="202124"/>
                </a:solidFill>
                <a:latin typeface="Lato" panose="020F0502020204030203" pitchFamily="34" charset="0"/>
                <a:ea typeface="Lato" panose="020F0502020204030203" pitchFamily="34" charset="0"/>
                <a:cs typeface="Lato" panose="020F0502020204030203" pitchFamily="34" charset="0"/>
                <a:sym typeface="Calibri"/>
              </a:endParaRPr>
            </a:p>
            <a:p>
              <a:pPr algn="just"/>
              <a:r>
                <a:rPr lang="en-US" sz="1400" b="1"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 </a:t>
              </a:r>
              <a:endParaRPr lang="en-US" sz="1400" b="1" dirty="0">
                <a:solidFill>
                  <a:srgbClr val="666666"/>
                </a:solidFill>
                <a:latin typeface="Lato" panose="020F0502020204030203" pitchFamily="34" charset="0"/>
                <a:ea typeface="Lato" panose="020F0502020204030203" pitchFamily="34" charset="0"/>
                <a:cs typeface="Lato" panose="020F0502020204030203" pitchFamily="34" charset="0"/>
                <a:sym typeface="Calibri"/>
              </a:endParaRPr>
            </a:p>
            <a:p>
              <a:pPr marL="457200" lvl="0" indent="-317500" algn="just" rtl="0">
                <a:spcBef>
                  <a:spcPts val="0"/>
                </a:spcBef>
                <a:spcAft>
                  <a:spcPts val="0"/>
                </a:spcAft>
                <a:buClr>
                  <a:srgbClr val="202124"/>
                </a:buClr>
                <a:buSzPts val="1400"/>
                <a:buFont typeface="Arial"/>
                <a:buChar char="•"/>
              </a:pPr>
              <a:r>
                <a:rPr lang="en-US" sz="1400"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Supporting administrations at different levels by helping them coordinate the efforts to go forward with the nature-based solutions, especially focusing on the planning and monitoring of </a:t>
              </a:r>
              <a:r>
                <a:rPr lang="en-US" sz="1400" dirty="0" err="1">
                  <a:solidFill>
                    <a:srgbClr val="202124"/>
                  </a:solidFill>
                  <a:latin typeface="Lato" panose="020F0502020204030203" pitchFamily="34" charset="0"/>
                  <a:ea typeface="Lato" panose="020F0502020204030203" pitchFamily="34" charset="0"/>
                  <a:cs typeface="Lato" panose="020F0502020204030203" pitchFamily="34" charset="0"/>
                  <a:sym typeface="Calibri"/>
                </a:rPr>
                <a:t>NbS</a:t>
              </a:r>
              <a:r>
                <a:rPr lang="en-US" sz="1400"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a:t>
              </a:r>
            </a:p>
            <a:p>
              <a:pPr marL="457200" lvl="0" indent="-317500" algn="just" rtl="0">
                <a:spcBef>
                  <a:spcPts val="0"/>
                </a:spcBef>
                <a:spcAft>
                  <a:spcPts val="0"/>
                </a:spcAft>
                <a:buClr>
                  <a:srgbClr val="202124"/>
                </a:buClr>
                <a:buSzPts val="1400"/>
                <a:buFont typeface="Arial"/>
                <a:buChar char="•"/>
              </a:pPr>
              <a:r>
                <a:rPr lang="en-US" sz="1400"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Enhancing the use of the existing data and information for decision-makers support;</a:t>
              </a:r>
            </a:p>
            <a:p>
              <a:pPr marL="457200" lvl="0" indent="-317500" algn="just" rtl="0">
                <a:spcBef>
                  <a:spcPts val="0"/>
                </a:spcBef>
                <a:spcAft>
                  <a:spcPts val="0"/>
                </a:spcAft>
                <a:buClr>
                  <a:srgbClr val="202124"/>
                </a:buClr>
                <a:buSzPts val="1400"/>
                <a:buFont typeface="Arial"/>
                <a:buChar char="•"/>
              </a:pPr>
              <a:r>
                <a:rPr lang="en-US" sz="1400" dirty="0">
                  <a:solidFill>
                    <a:srgbClr val="202124"/>
                  </a:solidFill>
                  <a:latin typeface="Lato" panose="020F0502020204030203" pitchFamily="34" charset="0"/>
                  <a:ea typeface="Lato" panose="020F0502020204030203" pitchFamily="34" charset="0"/>
                  <a:cs typeface="Lato" panose="020F0502020204030203" pitchFamily="34" charset="0"/>
                  <a:sym typeface="Calibri"/>
                </a:rPr>
                <a:t>Strengthening data exchange and expertise between local, regional and international level through cooperation and bilateral agreements.</a:t>
              </a:r>
            </a:p>
          </p:txBody>
        </p:sp>
        <p:sp>
          <p:nvSpPr>
            <p:cNvPr id="8" name="TextBox 7">
              <a:extLst>
                <a:ext uri="{FF2B5EF4-FFF2-40B4-BE49-F238E27FC236}">
                  <a16:creationId xmlns:a16="http://schemas.microsoft.com/office/drawing/2014/main" id="{F5100F78-1AE0-A39A-9318-2730D660A4C8}"/>
                </a:ext>
              </a:extLst>
            </p:cNvPr>
            <p:cNvSpPr txBox="1"/>
            <p:nvPr/>
          </p:nvSpPr>
          <p:spPr>
            <a:xfrm>
              <a:off x="57839" y="3947791"/>
              <a:ext cx="1479302" cy="323165"/>
            </a:xfrm>
            <a:prstGeom prst="rect">
              <a:avLst/>
            </a:prstGeom>
            <a:noFill/>
          </p:spPr>
          <p:txBody>
            <a:bodyPr wrap="square" rtlCol="0">
              <a:spAutoFit/>
            </a:bodyPr>
            <a:lstStyle/>
            <a:p>
              <a:pPr algn="ctr"/>
              <a:r>
                <a:rPr lang="en-US" sz="1500" b="1" dirty="0">
                  <a:latin typeface="Lato" panose="020F0502020204030203" pitchFamily="34" charset="0"/>
                  <a:ea typeface="Lato" panose="020F0502020204030203" pitchFamily="34" charset="0"/>
                  <a:cs typeface="Lato" panose="020F0502020204030203" pitchFamily="34" charset="0"/>
                  <a:sym typeface="Calibri"/>
                </a:rPr>
                <a:t>Institutional</a:t>
              </a:r>
              <a:endParaRPr lang="en-US" sz="1500" b="1" dirty="0">
                <a:latin typeface="Lato" panose="020F0502020204030203" pitchFamily="34" charset="0"/>
                <a:ea typeface="Lato" panose="020F0502020204030203" pitchFamily="34" charset="0"/>
                <a:cs typeface="Lato" panose="020F0502020204030203" pitchFamily="34" charset="0"/>
              </a:endParaRPr>
            </a:p>
          </p:txBody>
        </p:sp>
        <p:pic>
          <p:nvPicPr>
            <p:cNvPr id="14" name="Picture 13" descr="A picture containing text, tree, outdoor, sign&#10;&#10;Description automatically generated">
              <a:extLst>
                <a:ext uri="{FF2B5EF4-FFF2-40B4-BE49-F238E27FC236}">
                  <a16:creationId xmlns:a16="http://schemas.microsoft.com/office/drawing/2014/main" id="{57D2FC58-507A-4CA0-5937-ACF2312FD053}"/>
                </a:ext>
              </a:extLst>
            </p:cNvPr>
            <p:cNvPicPr>
              <a:picLocks noChangeAspect="1"/>
            </p:cNvPicPr>
            <p:nvPr/>
          </p:nvPicPr>
          <p:blipFill rotWithShape="1">
            <a:blip r:embed="rId7">
              <a:extLst>
                <a:ext uri="{28A0092B-C50C-407E-A947-70E740481C1C}">
                  <a14:useLocalDpi xmlns:a14="http://schemas.microsoft.com/office/drawing/2010/main"/>
                </a:ext>
              </a:extLst>
            </a:blip>
            <a:srcRect/>
            <a:stretch/>
          </p:blipFill>
          <p:spPr>
            <a:xfrm>
              <a:off x="318112" y="3006929"/>
              <a:ext cx="914895" cy="921206"/>
            </a:xfrm>
            <a:prstGeom prst="ellipse">
              <a:avLst/>
            </a:prstGeom>
          </p:spPr>
        </p:pic>
      </p:grpSp>
      <p:sp>
        <p:nvSpPr>
          <p:cNvPr id="22" name="TextBox 21">
            <a:extLst>
              <a:ext uri="{FF2B5EF4-FFF2-40B4-BE49-F238E27FC236}">
                <a16:creationId xmlns:a16="http://schemas.microsoft.com/office/drawing/2014/main" id="{5EB005BB-EDA2-6FE7-109F-7A3E0067276F}"/>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29</a:t>
            </a:r>
          </a:p>
        </p:txBody>
      </p:sp>
      <p:sp>
        <p:nvSpPr>
          <p:cNvPr id="5" name="TextBox 4">
            <a:extLst>
              <a:ext uri="{FF2B5EF4-FFF2-40B4-BE49-F238E27FC236}">
                <a16:creationId xmlns:a16="http://schemas.microsoft.com/office/drawing/2014/main" id="{0FFCDE7D-533D-4B1F-651C-9D494553D9E8}"/>
              </a:ext>
            </a:extLst>
          </p:cNvPr>
          <p:cNvSpPr txBox="1"/>
          <p:nvPr/>
        </p:nvSpPr>
        <p:spPr>
          <a:xfrm>
            <a:off x="57839" y="238371"/>
            <a:ext cx="11363419" cy="461665"/>
          </a:xfrm>
          <a:prstGeom prst="rect">
            <a:avLst/>
          </a:prstGeom>
          <a:noFill/>
        </p:spPr>
        <p:txBody>
          <a:bodyPr wrap="square" lIns="91440" tIns="45720" rIns="91440" bIns="45720" rtlCol="0" anchor="t">
            <a:spAutoFit/>
          </a:bodyPr>
          <a:lstStyle/>
          <a:p>
            <a:r>
              <a:rPr lang="de-DE" sz="2400" b="1" dirty="0" err="1">
                <a:solidFill>
                  <a:schemeClr val="bg1"/>
                </a:solidFill>
                <a:latin typeface="Lato" panose="020F0502020204030203" pitchFamily="34" charset="0"/>
                <a:ea typeface="Lato" panose="020F0502020204030203" pitchFamily="34" charset="0"/>
                <a:cs typeface="Lato" panose="020F0502020204030203" pitchFamily="34" charset="0"/>
              </a:rPr>
              <a:t>Recommendations</a:t>
            </a:r>
            <a:r>
              <a:rPr lang="de-DE" sz="2400" b="1" dirty="0">
                <a:solidFill>
                  <a:schemeClr val="bg1"/>
                </a:solidFill>
                <a:latin typeface="Lato" panose="020F0502020204030203" pitchFamily="34" charset="0"/>
                <a:ea typeface="Lato" panose="020F0502020204030203" pitchFamily="34" charset="0"/>
                <a:cs typeface="Lato" panose="020F0502020204030203" pitchFamily="34" charset="0"/>
              </a:rPr>
              <a:t> </a:t>
            </a:r>
            <a:r>
              <a:rPr lang="de-DE" sz="2400" b="1" dirty="0" err="1">
                <a:solidFill>
                  <a:schemeClr val="bg1"/>
                </a:solidFill>
                <a:latin typeface="Lato" panose="020F0502020204030203" pitchFamily="34" charset="0"/>
                <a:ea typeface="Lato" panose="020F0502020204030203" pitchFamily="34" charset="0"/>
                <a:cs typeface="Lato" panose="020F0502020204030203" pitchFamily="34" charset="0"/>
              </a:rPr>
              <a:t>for</a:t>
            </a:r>
            <a:r>
              <a:rPr lang="de-DE" sz="2400" b="1" dirty="0">
                <a:solidFill>
                  <a:schemeClr val="bg1"/>
                </a:solidFill>
                <a:latin typeface="Lato" panose="020F0502020204030203" pitchFamily="34" charset="0"/>
                <a:ea typeface="Lato" panose="020F0502020204030203" pitchFamily="34" charset="0"/>
                <a:cs typeface="Lato" panose="020F0502020204030203" pitchFamily="34" charset="0"/>
              </a:rPr>
              <a:t> </a:t>
            </a:r>
            <a:r>
              <a:rPr lang="de-DE" sz="2400" b="1"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de-DE" sz="2400" b="1" dirty="0">
                <a:solidFill>
                  <a:schemeClr val="bg1"/>
                </a:solidFill>
                <a:latin typeface="Lato" panose="020F0502020204030203" pitchFamily="34" charset="0"/>
                <a:ea typeface="Lato" panose="020F0502020204030203" pitchFamily="34" charset="0"/>
                <a:cs typeface="Lato" panose="020F0502020204030203" pitchFamily="34" charset="0"/>
              </a:rPr>
              <a:t> </a:t>
            </a:r>
            <a:r>
              <a:rPr lang="de-DE" sz="2400" b="1" dirty="0" err="1">
                <a:solidFill>
                  <a:schemeClr val="bg1"/>
                </a:solidFill>
                <a:latin typeface="Lato" panose="020F0502020204030203" pitchFamily="34" charset="0"/>
                <a:ea typeface="Lato" panose="020F0502020204030203" pitchFamily="34" charset="0"/>
                <a:cs typeface="Lato" panose="020F0502020204030203" pitchFamily="34" charset="0"/>
              </a:rPr>
              <a:t>uptake</a:t>
            </a:r>
            <a:r>
              <a:rPr lang="de-DE" sz="2400" b="1" dirty="0">
                <a:solidFill>
                  <a:schemeClr val="bg1"/>
                </a:solidFill>
                <a:latin typeface="Lato" panose="020F0502020204030203" pitchFamily="34" charset="0"/>
                <a:ea typeface="Lato" panose="020F0502020204030203" pitchFamily="34" charset="0"/>
                <a:cs typeface="Lato" panose="020F0502020204030203" pitchFamily="34" charset="0"/>
              </a:rPr>
              <a:t> in </a:t>
            </a:r>
            <a:r>
              <a:rPr lang="de-DE" sz="2400" b="1" dirty="0" err="1">
                <a:solidFill>
                  <a:schemeClr val="bg1"/>
                </a:solidFill>
                <a:latin typeface="Lato" panose="020F0502020204030203" pitchFamily="34" charset="0"/>
                <a:ea typeface="Lato" panose="020F0502020204030203" pitchFamily="34" charset="0"/>
                <a:cs typeface="Lato" panose="020F0502020204030203" pitchFamily="34" charset="0"/>
              </a:rPr>
              <a:t>the</a:t>
            </a:r>
            <a:r>
              <a:rPr lang="de-DE" sz="2400" b="1" dirty="0">
                <a:solidFill>
                  <a:schemeClr val="bg1"/>
                </a:solidFill>
                <a:latin typeface="Lato" panose="020F0502020204030203" pitchFamily="34" charset="0"/>
                <a:ea typeface="Lato" panose="020F0502020204030203" pitchFamily="34" charset="0"/>
                <a:cs typeface="Lato" panose="020F0502020204030203" pitchFamily="34" charset="0"/>
              </a:rPr>
              <a:t> Western Balkans and Central Asia</a:t>
            </a:r>
            <a:endParaRPr lang="fr-FR" sz="2400" b="1"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8329753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F26A21-66AB-28DE-B3ED-BD0329B16CED}"/>
              </a:ext>
            </a:extLst>
          </p:cNvPr>
          <p:cNvSpPr txBox="1"/>
          <p:nvPr/>
        </p:nvSpPr>
        <p:spPr>
          <a:xfrm>
            <a:off x="336778" y="1362437"/>
            <a:ext cx="7935460" cy="447571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de-DE" sz="1600" b="1" dirty="0">
                <a:solidFill>
                  <a:srgbClr val="2CB6E7"/>
                </a:solidFill>
                <a:latin typeface="Lato"/>
                <a:ea typeface="Lato"/>
                <a:cs typeface="Segoe UI"/>
              </a:rPr>
              <a:t>Part I: Policy </a:t>
            </a:r>
            <a:r>
              <a:rPr lang="de-DE" sz="1600" b="1" dirty="0" err="1">
                <a:solidFill>
                  <a:srgbClr val="2CB6E7"/>
                </a:solidFill>
                <a:latin typeface="Lato"/>
                <a:ea typeface="Lato"/>
                <a:cs typeface="Segoe UI"/>
              </a:rPr>
              <a:t>Context</a:t>
            </a:r>
            <a:endParaRPr lang="en-US" dirty="0"/>
          </a:p>
          <a:p>
            <a:pPr marL="285750" indent="-285750">
              <a:lnSpc>
                <a:spcPct val="150000"/>
              </a:lnSpc>
              <a:buFont typeface="Arial"/>
              <a:buChar char="•"/>
            </a:pPr>
            <a:r>
              <a:rPr lang="de-DE" sz="1600" dirty="0">
                <a:latin typeface="Lato"/>
                <a:ea typeface="Lato"/>
                <a:cs typeface="Segoe UI"/>
              </a:rPr>
              <a:t>International environmental </a:t>
            </a:r>
            <a:r>
              <a:rPr lang="de-DE" sz="1600" dirty="0" err="1">
                <a:latin typeface="Lato"/>
                <a:ea typeface="Lato"/>
                <a:cs typeface="Segoe UI"/>
              </a:rPr>
              <a:t>agenda</a:t>
            </a:r>
            <a:endParaRPr lang="de-DE" sz="1600" dirty="0">
              <a:solidFill>
                <a:srgbClr val="2CB6E7"/>
              </a:solidFill>
              <a:latin typeface="Lato"/>
              <a:ea typeface="Lato"/>
              <a:cs typeface="Segoe UI"/>
            </a:endParaRPr>
          </a:p>
          <a:p>
            <a:pPr marL="285750" indent="-285750">
              <a:lnSpc>
                <a:spcPct val="150000"/>
              </a:lnSpc>
              <a:buFont typeface="Arial"/>
              <a:buChar char="•"/>
            </a:pPr>
            <a:r>
              <a:rPr lang="de-DE" sz="1600" dirty="0">
                <a:latin typeface="Lato"/>
                <a:ea typeface="Lato"/>
                <a:cs typeface="Segoe UI"/>
              </a:rPr>
              <a:t>Place </a:t>
            </a:r>
            <a:r>
              <a:rPr lang="de-DE" sz="1600" dirty="0" err="1">
                <a:latin typeface="Lato"/>
                <a:ea typeface="Lato"/>
                <a:cs typeface="Segoe UI"/>
              </a:rPr>
              <a:t>of</a:t>
            </a:r>
            <a:r>
              <a:rPr lang="de-DE" sz="1600" dirty="0">
                <a:latin typeface="Lato"/>
                <a:ea typeface="Lato"/>
                <a:cs typeface="Segoe UI"/>
              </a:rPr>
              <a:t> </a:t>
            </a:r>
            <a:r>
              <a:rPr lang="de-DE" sz="1600" dirty="0" err="1">
                <a:latin typeface="Lato"/>
                <a:ea typeface="Lato"/>
                <a:cs typeface="Segoe UI"/>
              </a:rPr>
              <a:t>NbS</a:t>
            </a:r>
            <a:r>
              <a:rPr lang="de-DE" sz="1600" dirty="0">
                <a:latin typeface="Lato"/>
                <a:ea typeface="Lato"/>
                <a:cs typeface="Segoe UI"/>
              </a:rPr>
              <a:t> in </a:t>
            </a:r>
            <a:r>
              <a:rPr lang="de-DE" sz="1600" dirty="0" err="1">
                <a:latin typeface="Lato"/>
                <a:ea typeface="Lato"/>
                <a:cs typeface="Segoe UI"/>
              </a:rPr>
              <a:t>the</a:t>
            </a:r>
            <a:r>
              <a:rPr lang="de-DE" sz="1600" dirty="0">
                <a:latin typeface="Lato"/>
                <a:ea typeface="Lato"/>
                <a:cs typeface="Segoe UI"/>
              </a:rPr>
              <a:t> post-2015 international </a:t>
            </a:r>
            <a:r>
              <a:rPr lang="de-DE" sz="1600" dirty="0" err="1">
                <a:latin typeface="Lato"/>
                <a:ea typeface="Lato"/>
                <a:cs typeface="Segoe UI"/>
              </a:rPr>
              <a:t>framework</a:t>
            </a:r>
            <a:r>
              <a:rPr lang="de-DE" sz="1600" dirty="0">
                <a:latin typeface="Lato"/>
                <a:ea typeface="Lato"/>
                <a:cs typeface="Segoe UI"/>
              </a:rPr>
              <a:t> </a:t>
            </a:r>
          </a:p>
          <a:p>
            <a:pPr marL="285750" indent="-285750">
              <a:lnSpc>
                <a:spcPct val="150000"/>
              </a:lnSpc>
              <a:buFont typeface="Arial"/>
              <a:buChar char="•"/>
            </a:pPr>
            <a:r>
              <a:rPr lang="de-DE" sz="1600" dirty="0">
                <a:latin typeface="Lato"/>
                <a:ea typeface="Lato"/>
                <a:cs typeface="Segoe UI"/>
              </a:rPr>
              <a:t>Global Standard </a:t>
            </a:r>
            <a:r>
              <a:rPr lang="de-DE" sz="1600" dirty="0" err="1">
                <a:latin typeface="Lato"/>
                <a:ea typeface="Lato"/>
                <a:cs typeface="Segoe UI"/>
              </a:rPr>
              <a:t>for</a:t>
            </a:r>
            <a:r>
              <a:rPr lang="de-DE" sz="1600" dirty="0">
                <a:latin typeface="Lato"/>
                <a:ea typeface="Lato"/>
                <a:cs typeface="Segoe UI"/>
              </a:rPr>
              <a:t> Nature-</a:t>
            </a:r>
            <a:r>
              <a:rPr lang="de-DE" sz="1600" dirty="0" err="1">
                <a:latin typeface="Lato"/>
                <a:ea typeface="Lato"/>
                <a:cs typeface="Segoe UI"/>
              </a:rPr>
              <a:t>based</a:t>
            </a:r>
            <a:r>
              <a:rPr lang="de-DE" sz="1600" dirty="0">
                <a:latin typeface="Lato"/>
                <a:ea typeface="Lato"/>
                <a:cs typeface="Segoe UI"/>
              </a:rPr>
              <a:t> Solutions</a:t>
            </a:r>
            <a:endParaRPr lang="de-DE" sz="1600" b="1" dirty="0">
              <a:solidFill>
                <a:srgbClr val="2CB6E7"/>
              </a:solidFill>
              <a:latin typeface="Lato"/>
              <a:ea typeface="Lato"/>
              <a:cs typeface="Segoe UI"/>
            </a:endParaRPr>
          </a:p>
          <a:p>
            <a:pPr marL="285750" indent="-285750">
              <a:lnSpc>
                <a:spcPct val="150000"/>
              </a:lnSpc>
              <a:buFont typeface="Arial"/>
              <a:buChar char="•"/>
            </a:pPr>
            <a:r>
              <a:rPr lang="de-DE" sz="1600" dirty="0">
                <a:latin typeface="Lato"/>
                <a:ea typeface="Lato"/>
                <a:cs typeface="Segoe UI"/>
              </a:rPr>
              <a:t>EU </a:t>
            </a:r>
            <a:r>
              <a:rPr lang="de-DE" sz="1600" dirty="0" err="1">
                <a:latin typeface="Lato"/>
                <a:ea typeface="Lato"/>
                <a:cs typeface="Segoe UI"/>
              </a:rPr>
              <a:t>perspective</a:t>
            </a:r>
            <a:r>
              <a:rPr lang="de-DE" sz="1600" dirty="0">
                <a:latin typeface="Lato"/>
                <a:ea typeface="Lato"/>
                <a:cs typeface="Segoe UI"/>
              </a:rPr>
              <a:t> on </a:t>
            </a:r>
            <a:r>
              <a:rPr lang="de-DE" sz="1600" dirty="0" err="1">
                <a:latin typeface="Lato"/>
                <a:ea typeface="Lato"/>
                <a:cs typeface="Segoe UI"/>
              </a:rPr>
              <a:t>NbS</a:t>
            </a:r>
            <a:endParaRPr lang="de-DE" sz="1600" dirty="0">
              <a:latin typeface="Lato"/>
              <a:ea typeface="Lato"/>
              <a:cs typeface="Segoe UI"/>
            </a:endParaRPr>
          </a:p>
          <a:p>
            <a:pPr marL="285750" indent="-285750">
              <a:lnSpc>
                <a:spcPct val="150000"/>
              </a:lnSpc>
              <a:buFont typeface="Arial"/>
              <a:buChar char="•"/>
            </a:pPr>
            <a:endParaRPr lang="de-DE" sz="1600" dirty="0">
              <a:ea typeface="+mn-lt"/>
              <a:cs typeface="+mn-lt"/>
            </a:endParaRPr>
          </a:p>
          <a:p>
            <a:pPr>
              <a:lnSpc>
                <a:spcPct val="150000"/>
              </a:lnSpc>
            </a:pPr>
            <a:r>
              <a:rPr lang="de-DE" sz="1600" b="1" dirty="0">
                <a:solidFill>
                  <a:srgbClr val="2CB6E7"/>
                </a:solidFill>
                <a:latin typeface="Lato"/>
                <a:ea typeface="Lato"/>
                <a:cs typeface="Arial"/>
              </a:rPr>
              <a:t>Part II: </a:t>
            </a:r>
            <a:r>
              <a:rPr lang="de-DE" sz="1600" b="1" dirty="0" err="1">
                <a:solidFill>
                  <a:srgbClr val="2CB6E7"/>
                </a:solidFill>
                <a:latin typeface="Lato"/>
                <a:ea typeface="Lato"/>
                <a:cs typeface="Arial"/>
              </a:rPr>
              <a:t>Permitting</a:t>
            </a:r>
            <a:r>
              <a:rPr lang="de-DE" sz="1600" b="1" dirty="0">
                <a:solidFill>
                  <a:srgbClr val="2CB6E7"/>
                </a:solidFill>
                <a:latin typeface="Lato"/>
                <a:ea typeface="Lato"/>
                <a:cs typeface="Arial"/>
              </a:rPr>
              <a:t> </a:t>
            </a:r>
            <a:r>
              <a:rPr lang="de-DE" sz="1600" b="1" dirty="0" err="1">
                <a:solidFill>
                  <a:srgbClr val="2CB6E7"/>
                </a:solidFill>
                <a:latin typeface="Lato"/>
                <a:ea typeface="Lato"/>
                <a:cs typeface="Arial"/>
              </a:rPr>
              <a:t>Paths</a:t>
            </a:r>
            <a:r>
              <a:rPr lang="de-DE" sz="1600" b="1" dirty="0">
                <a:solidFill>
                  <a:srgbClr val="2CB6E7"/>
                </a:solidFill>
                <a:latin typeface="Lato"/>
                <a:ea typeface="Lato"/>
                <a:cs typeface="Arial"/>
              </a:rPr>
              <a:t> in OPERANDUM</a:t>
            </a:r>
            <a:endParaRPr lang="en-GB" sz="1600" b="1" dirty="0">
              <a:solidFill>
                <a:srgbClr val="2CB6E7"/>
              </a:solidFill>
              <a:latin typeface="Lato"/>
              <a:cs typeface="Calibri"/>
            </a:endParaRPr>
          </a:p>
          <a:p>
            <a:pPr marL="285750" indent="-285750">
              <a:lnSpc>
                <a:spcPct val="150000"/>
              </a:lnSpc>
              <a:buFont typeface="Arial" panose="020B0604020202020204" pitchFamily="34" charset="0"/>
              <a:buChar char="•"/>
            </a:pPr>
            <a:r>
              <a:rPr lang="de-DE" sz="1600" dirty="0" err="1">
                <a:latin typeface="Lato"/>
                <a:ea typeface="+mn-lt"/>
                <a:cs typeface="+mn-lt"/>
              </a:rPr>
              <a:t>From</a:t>
            </a:r>
            <a:r>
              <a:rPr lang="de-DE" sz="1600" dirty="0">
                <a:latin typeface="Lato"/>
                <a:ea typeface="+mn-lt"/>
                <a:cs typeface="+mn-lt"/>
              </a:rPr>
              <a:t> Global </a:t>
            </a:r>
            <a:r>
              <a:rPr lang="de-DE" sz="1600" dirty="0" err="1">
                <a:latin typeface="Lato"/>
                <a:ea typeface="+mn-lt"/>
                <a:cs typeface="+mn-lt"/>
              </a:rPr>
              <a:t>to</a:t>
            </a:r>
            <a:r>
              <a:rPr lang="de-DE" sz="1600" dirty="0">
                <a:latin typeface="Lato"/>
                <a:ea typeface="+mn-lt"/>
                <a:cs typeface="+mn-lt"/>
              </a:rPr>
              <a:t> National: OAL </a:t>
            </a:r>
            <a:r>
              <a:rPr lang="de-DE" sz="1600" dirty="0" err="1">
                <a:latin typeface="Lato"/>
                <a:ea typeface="+mn-lt"/>
                <a:cs typeface="+mn-lt"/>
              </a:rPr>
              <a:t>examples</a:t>
            </a:r>
            <a:r>
              <a:rPr lang="de-DE" sz="1600" dirty="0">
                <a:latin typeface="Lato"/>
                <a:ea typeface="+mn-lt"/>
                <a:cs typeface="+mn-lt"/>
              </a:rPr>
              <a:t> </a:t>
            </a:r>
            <a:endParaRPr lang="de-DE" sz="1600" dirty="0">
              <a:solidFill>
                <a:srgbClr val="000000"/>
              </a:solidFill>
              <a:latin typeface="Lato"/>
              <a:ea typeface="+mn-lt"/>
              <a:cs typeface="+mn-lt"/>
            </a:endParaRPr>
          </a:p>
          <a:p>
            <a:pPr marL="285750" indent="-285750">
              <a:lnSpc>
                <a:spcPct val="150000"/>
              </a:lnSpc>
              <a:buFont typeface="Arial" panose="020B0604020202020204" pitchFamily="34" charset="0"/>
              <a:buChar char="•"/>
            </a:pPr>
            <a:r>
              <a:rPr lang="de-DE" sz="1600" dirty="0" err="1">
                <a:latin typeface="Lato"/>
                <a:ea typeface="+mn-lt"/>
                <a:cs typeface="+mn-lt"/>
              </a:rPr>
              <a:t>From</a:t>
            </a:r>
            <a:r>
              <a:rPr lang="de-DE" sz="1600" dirty="0">
                <a:latin typeface="Lato"/>
                <a:ea typeface="+mn-lt"/>
                <a:cs typeface="+mn-lt"/>
              </a:rPr>
              <a:t> national </a:t>
            </a:r>
            <a:r>
              <a:rPr lang="de-DE" sz="1600" dirty="0" err="1">
                <a:latin typeface="Lato"/>
                <a:ea typeface="+mn-lt"/>
                <a:cs typeface="+mn-lt"/>
              </a:rPr>
              <a:t>to</a:t>
            </a:r>
            <a:r>
              <a:rPr lang="de-DE" sz="1600" dirty="0">
                <a:latin typeface="Lato"/>
                <a:ea typeface="+mn-lt"/>
                <a:cs typeface="+mn-lt"/>
              </a:rPr>
              <a:t> </a:t>
            </a:r>
            <a:r>
              <a:rPr lang="de-DE" sz="1600" dirty="0" err="1">
                <a:latin typeface="Lato"/>
                <a:ea typeface="+mn-lt"/>
                <a:cs typeface="+mn-lt"/>
              </a:rPr>
              <a:t>local</a:t>
            </a:r>
            <a:r>
              <a:rPr lang="de-DE" sz="1600" dirty="0">
                <a:latin typeface="Lato"/>
                <a:ea typeface="+mn-lt"/>
                <a:cs typeface="+mn-lt"/>
              </a:rPr>
              <a:t>: </a:t>
            </a:r>
            <a:r>
              <a:rPr lang="de-DE" sz="1600" dirty="0" err="1">
                <a:latin typeface="Lato"/>
                <a:ea typeface="+mn-lt"/>
                <a:cs typeface="+mn-lt"/>
              </a:rPr>
              <a:t>permitting</a:t>
            </a:r>
            <a:r>
              <a:rPr lang="de-DE" sz="1600" dirty="0">
                <a:latin typeface="Lato"/>
                <a:ea typeface="+mn-lt"/>
                <a:cs typeface="+mn-lt"/>
              </a:rPr>
              <a:t> </a:t>
            </a:r>
            <a:r>
              <a:rPr lang="de-DE" sz="1600" dirty="0" err="1">
                <a:latin typeface="Lato"/>
                <a:ea typeface="+mn-lt"/>
                <a:cs typeface="+mn-lt"/>
              </a:rPr>
              <a:t>paths</a:t>
            </a:r>
            <a:endParaRPr lang="de-DE" sz="1600" dirty="0">
              <a:solidFill>
                <a:srgbClr val="404040"/>
              </a:solidFill>
              <a:latin typeface="Lato"/>
              <a:ea typeface="+mn-lt"/>
              <a:cs typeface="+mn-lt"/>
            </a:endParaRPr>
          </a:p>
          <a:p>
            <a:pPr>
              <a:lnSpc>
                <a:spcPct val="150000"/>
              </a:lnSpc>
            </a:pPr>
            <a:endParaRPr lang="de-DE" sz="1600" dirty="0">
              <a:solidFill>
                <a:srgbClr val="000000"/>
              </a:solidFill>
              <a:latin typeface="Calibri"/>
              <a:ea typeface="Lato"/>
              <a:cs typeface="Calibri"/>
            </a:endParaRPr>
          </a:p>
          <a:p>
            <a:pPr>
              <a:lnSpc>
                <a:spcPct val="150000"/>
              </a:lnSpc>
            </a:pPr>
            <a:r>
              <a:rPr lang="de-DE" sz="1600" b="1" dirty="0">
                <a:solidFill>
                  <a:srgbClr val="2CB6E7"/>
                </a:solidFill>
                <a:latin typeface="Lato"/>
                <a:ea typeface="Lato"/>
                <a:cs typeface="Arial"/>
              </a:rPr>
              <a:t>Part III: </a:t>
            </a:r>
            <a:r>
              <a:rPr lang="de-DE" sz="1600" b="1" dirty="0" err="1">
                <a:solidFill>
                  <a:srgbClr val="2CB6E7"/>
                </a:solidFill>
                <a:latin typeface="Lato"/>
                <a:ea typeface="Lato"/>
                <a:cs typeface="Arial"/>
              </a:rPr>
              <a:t>Recommendations</a:t>
            </a:r>
            <a:r>
              <a:rPr lang="de-DE" sz="1600" b="1" dirty="0">
                <a:solidFill>
                  <a:srgbClr val="2CB6E7"/>
                </a:solidFill>
                <a:latin typeface="Lato"/>
                <a:ea typeface="Lato"/>
                <a:cs typeface="Arial"/>
              </a:rPr>
              <a:t> </a:t>
            </a:r>
            <a:r>
              <a:rPr lang="de-DE" sz="1600" b="1" dirty="0" err="1">
                <a:solidFill>
                  <a:srgbClr val="2CB6E7"/>
                </a:solidFill>
                <a:latin typeface="Lato"/>
                <a:ea typeface="Lato"/>
                <a:cs typeface="Arial"/>
              </a:rPr>
              <a:t>for</a:t>
            </a:r>
            <a:r>
              <a:rPr lang="de-DE" sz="1600" b="1" dirty="0">
                <a:solidFill>
                  <a:srgbClr val="2CB6E7"/>
                </a:solidFill>
                <a:latin typeface="Lato"/>
                <a:ea typeface="Lato"/>
                <a:cs typeface="Arial"/>
              </a:rPr>
              <a:t> </a:t>
            </a:r>
            <a:r>
              <a:rPr lang="de-DE" sz="1600" b="1" dirty="0" err="1">
                <a:solidFill>
                  <a:srgbClr val="2CB6E7"/>
                </a:solidFill>
                <a:latin typeface="Lato"/>
                <a:ea typeface="Lato"/>
                <a:cs typeface="Arial"/>
              </a:rPr>
              <a:t>the</a:t>
            </a:r>
            <a:r>
              <a:rPr lang="de-DE" sz="1600" b="1" dirty="0">
                <a:solidFill>
                  <a:srgbClr val="2CB6E7"/>
                </a:solidFill>
                <a:latin typeface="Lato"/>
                <a:ea typeface="Lato"/>
                <a:cs typeface="Arial"/>
              </a:rPr>
              <a:t> </a:t>
            </a:r>
            <a:r>
              <a:rPr lang="de-DE" sz="1600" b="1" dirty="0" err="1">
                <a:solidFill>
                  <a:srgbClr val="2CB6E7"/>
                </a:solidFill>
                <a:latin typeface="Lato"/>
                <a:ea typeface="Lato"/>
                <a:cs typeface="Arial"/>
              </a:rPr>
              <a:t>Uptake</a:t>
            </a:r>
            <a:r>
              <a:rPr lang="de-DE" sz="1600" b="1" dirty="0">
                <a:solidFill>
                  <a:srgbClr val="2CB6E7"/>
                </a:solidFill>
                <a:latin typeface="Lato"/>
                <a:ea typeface="Lato"/>
                <a:cs typeface="Arial"/>
              </a:rPr>
              <a:t> </a:t>
            </a:r>
            <a:r>
              <a:rPr lang="de-DE" sz="1600" b="1" dirty="0" err="1">
                <a:solidFill>
                  <a:srgbClr val="2CB6E7"/>
                </a:solidFill>
                <a:latin typeface="Lato"/>
                <a:ea typeface="Lato"/>
                <a:cs typeface="Arial"/>
              </a:rPr>
              <a:t>of</a:t>
            </a:r>
            <a:r>
              <a:rPr lang="de-DE" sz="1600" b="1" dirty="0">
                <a:solidFill>
                  <a:srgbClr val="2CB6E7"/>
                </a:solidFill>
                <a:latin typeface="Lato"/>
                <a:ea typeface="Lato"/>
                <a:cs typeface="Arial"/>
              </a:rPr>
              <a:t> </a:t>
            </a:r>
            <a:r>
              <a:rPr lang="de-DE" sz="1600" b="1" dirty="0" err="1">
                <a:solidFill>
                  <a:srgbClr val="2CB6E7"/>
                </a:solidFill>
                <a:latin typeface="Lato"/>
                <a:ea typeface="Lato"/>
                <a:cs typeface="Arial"/>
              </a:rPr>
              <a:t>NbS</a:t>
            </a:r>
            <a:endParaRPr lang="de-DE" sz="1600" b="1" dirty="0">
              <a:solidFill>
                <a:srgbClr val="2CB6E7"/>
              </a:solidFill>
              <a:ea typeface="+mn-lt"/>
              <a:cs typeface="+mn-lt"/>
            </a:endParaRPr>
          </a:p>
          <a:p>
            <a:pPr marL="285750" indent="-285750">
              <a:lnSpc>
                <a:spcPct val="150000"/>
              </a:lnSpc>
              <a:buFont typeface="Arial"/>
              <a:buChar char="•"/>
            </a:pPr>
            <a:r>
              <a:rPr lang="de-DE" sz="1600" dirty="0" err="1">
                <a:latin typeface="Lato"/>
                <a:ea typeface="Lato"/>
                <a:cs typeface="Segoe UI"/>
              </a:rPr>
              <a:t>Recommendations</a:t>
            </a:r>
            <a:r>
              <a:rPr lang="de-DE" sz="1600" dirty="0">
                <a:latin typeface="Lato"/>
                <a:ea typeface="Lato"/>
                <a:cs typeface="Segoe UI"/>
              </a:rPr>
              <a:t> </a:t>
            </a:r>
            <a:r>
              <a:rPr lang="de-DE" sz="1600" dirty="0" err="1">
                <a:latin typeface="Lato"/>
                <a:ea typeface="Lato"/>
                <a:cs typeface="Segoe UI"/>
              </a:rPr>
              <a:t>for</a:t>
            </a:r>
            <a:r>
              <a:rPr lang="de-DE" sz="1600" dirty="0">
                <a:latin typeface="Lato"/>
                <a:ea typeface="Lato"/>
                <a:cs typeface="Segoe UI"/>
              </a:rPr>
              <a:t> </a:t>
            </a:r>
            <a:r>
              <a:rPr lang="de-DE" sz="1600" dirty="0" err="1">
                <a:latin typeface="Lato"/>
                <a:ea typeface="Lato"/>
                <a:cs typeface="Segoe UI"/>
              </a:rPr>
              <a:t>NbS</a:t>
            </a:r>
            <a:r>
              <a:rPr lang="de-DE" sz="1600" dirty="0">
                <a:latin typeface="Lato"/>
                <a:ea typeface="Lato"/>
                <a:cs typeface="Segoe UI"/>
              </a:rPr>
              <a:t> </a:t>
            </a:r>
            <a:r>
              <a:rPr lang="de-DE" sz="1600" dirty="0" err="1">
                <a:latin typeface="Lato"/>
                <a:ea typeface="Lato"/>
                <a:cs typeface="Segoe UI"/>
              </a:rPr>
              <a:t>advocacy</a:t>
            </a:r>
            <a:r>
              <a:rPr lang="de-DE" sz="1600" dirty="0">
                <a:latin typeface="Lato"/>
                <a:ea typeface="Lato"/>
                <a:cs typeface="Segoe UI"/>
              </a:rPr>
              <a:t> and </a:t>
            </a:r>
            <a:r>
              <a:rPr lang="de-DE" sz="1600" dirty="0" err="1">
                <a:latin typeface="Lato"/>
                <a:ea typeface="Lato"/>
                <a:cs typeface="Segoe UI"/>
              </a:rPr>
              <a:t>capacity</a:t>
            </a:r>
            <a:r>
              <a:rPr lang="de-DE" sz="1600" dirty="0">
                <a:latin typeface="Lato"/>
                <a:ea typeface="Lato"/>
                <a:cs typeface="Segoe UI"/>
              </a:rPr>
              <a:t> </a:t>
            </a:r>
            <a:r>
              <a:rPr lang="de-DE" sz="1600" dirty="0" err="1">
                <a:latin typeface="Lato"/>
                <a:ea typeface="Lato"/>
                <a:cs typeface="Segoe UI"/>
              </a:rPr>
              <a:t>building</a:t>
            </a:r>
            <a:endParaRPr lang="de-DE" sz="1600" dirty="0">
              <a:latin typeface="Lato"/>
              <a:ea typeface="Lato"/>
              <a:cs typeface="Segoe UI"/>
            </a:endParaRPr>
          </a:p>
        </p:txBody>
      </p:sp>
      <p:sp>
        <p:nvSpPr>
          <p:cNvPr id="15" name="Rectangle 14">
            <a:extLst>
              <a:ext uri="{FF2B5EF4-FFF2-40B4-BE49-F238E27FC236}">
                <a16:creationId xmlns:a16="http://schemas.microsoft.com/office/drawing/2014/main" id="{68DFA222-AD46-6406-AC53-4ED4142B3E2C}"/>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7" name="Picture 6" descr="Logo&#10;&#10;Description automatically generated">
            <a:extLst>
              <a:ext uri="{FF2B5EF4-FFF2-40B4-BE49-F238E27FC236}">
                <a16:creationId xmlns:a16="http://schemas.microsoft.com/office/drawing/2014/main" id="{AA27E094-22D8-20CF-124F-D3CE2A644C7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17" name="TextBox 16">
            <a:extLst>
              <a:ext uri="{FF2B5EF4-FFF2-40B4-BE49-F238E27FC236}">
                <a16:creationId xmlns:a16="http://schemas.microsoft.com/office/drawing/2014/main" id="{323B451E-FB13-3B87-415A-98AABB8A4B8F}"/>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de-DE" sz="3200" b="1" dirty="0">
                <a:solidFill>
                  <a:schemeClr val="bg1"/>
                </a:solidFill>
                <a:latin typeface="Lato"/>
                <a:ea typeface="+mn-lt"/>
                <a:cs typeface="+mn-lt"/>
              </a:rPr>
              <a:t>Training Unit 7 at a </a:t>
            </a:r>
            <a:r>
              <a:rPr lang="de-DE" sz="3200" b="1" dirty="0" err="1">
                <a:solidFill>
                  <a:schemeClr val="bg1"/>
                </a:solidFill>
                <a:latin typeface="Lato"/>
                <a:ea typeface="+mn-lt"/>
                <a:cs typeface="+mn-lt"/>
              </a:rPr>
              <a:t>glance</a:t>
            </a:r>
            <a:endParaRPr lang="de-DE" sz="3200" b="1" dirty="0">
              <a:solidFill>
                <a:schemeClr val="bg1"/>
              </a:solidFill>
              <a:latin typeface="Lato"/>
              <a:ea typeface="+mn-lt"/>
              <a:cs typeface="+mn-lt"/>
            </a:endParaRPr>
          </a:p>
        </p:txBody>
      </p:sp>
      <p:sp>
        <p:nvSpPr>
          <p:cNvPr id="13" name="Rectangle 12">
            <a:extLst>
              <a:ext uri="{FF2B5EF4-FFF2-40B4-BE49-F238E27FC236}">
                <a16:creationId xmlns:a16="http://schemas.microsoft.com/office/drawing/2014/main" id="{685AEEF2-CA12-D406-BEC6-C5A5EDC1FDDC}"/>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4" name="Group 13">
            <a:extLst>
              <a:ext uri="{FF2B5EF4-FFF2-40B4-BE49-F238E27FC236}">
                <a16:creationId xmlns:a16="http://schemas.microsoft.com/office/drawing/2014/main" id="{60A0F368-FC4D-50D1-99A2-D2BD4535964C}"/>
              </a:ext>
            </a:extLst>
          </p:cNvPr>
          <p:cNvGrpSpPr/>
          <p:nvPr/>
        </p:nvGrpSpPr>
        <p:grpSpPr>
          <a:xfrm>
            <a:off x="9938654" y="6352565"/>
            <a:ext cx="2141003" cy="464738"/>
            <a:chOff x="266045" y="6130130"/>
            <a:chExt cx="2431435" cy="525217"/>
          </a:xfrm>
        </p:grpSpPr>
        <p:pic>
          <p:nvPicPr>
            <p:cNvPr id="19" name="Picture 18">
              <a:extLst>
                <a:ext uri="{FF2B5EF4-FFF2-40B4-BE49-F238E27FC236}">
                  <a16:creationId xmlns:a16="http://schemas.microsoft.com/office/drawing/2014/main" id="{B9581F8B-CDA7-D7EA-191C-738BEA6BBD82}"/>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0" name="TextBox 19">
              <a:extLst>
                <a:ext uri="{FF2B5EF4-FFF2-40B4-BE49-F238E27FC236}">
                  <a16:creationId xmlns:a16="http://schemas.microsoft.com/office/drawing/2014/main" id="{109CBA1E-BA00-1713-BC61-98AEF5821288}"/>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2" name="TextBox 21">
            <a:extLst>
              <a:ext uri="{FF2B5EF4-FFF2-40B4-BE49-F238E27FC236}">
                <a16:creationId xmlns:a16="http://schemas.microsoft.com/office/drawing/2014/main" id="{7FF9B8F4-EB54-FCC4-707D-7D623B9C63B7}"/>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3</a:t>
            </a:r>
          </a:p>
        </p:txBody>
      </p:sp>
      <p:grpSp>
        <p:nvGrpSpPr>
          <p:cNvPr id="3" name="Group 2">
            <a:extLst>
              <a:ext uri="{FF2B5EF4-FFF2-40B4-BE49-F238E27FC236}">
                <a16:creationId xmlns:a16="http://schemas.microsoft.com/office/drawing/2014/main" id="{36B46DBA-32BC-1FA5-4211-F8BBF198C289}"/>
              </a:ext>
            </a:extLst>
          </p:cNvPr>
          <p:cNvGrpSpPr/>
          <p:nvPr/>
        </p:nvGrpSpPr>
        <p:grpSpPr>
          <a:xfrm>
            <a:off x="9579282" y="4364530"/>
            <a:ext cx="2105408" cy="1478558"/>
            <a:chOff x="9600880" y="4841424"/>
            <a:chExt cx="2586124" cy="1719448"/>
          </a:xfrm>
        </p:grpSpPr>
        <p:pic>
          <p:nvPicPr>
            <p:cNvPr id="6" name="Picture 5" descr="A picture containing logo&#10;&#10;Description automatically generated">
              <a:extLst>
                <a:ext uri="{FF2B5EF4-FFF2-40B4-BE49-F238E27FC236}">
                  <a16:creationId xmlns:a16="http://schemas.microsoft.com/office/drawing/2014/main" id="{391A053B-44C6-B698-3691-248BC004E9AA}"/>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9977381" y="4841424"/>
              <a:ext cx="1990453" cy="1244698"/>
            </a:xfrm>
            <a:prstGeom prst="rect">
              <a:avLst/>
            </a:prstGeom>
          </p:spPr>
        </p:pic>
        <p:pic>
          <p:nvPicPr>
            <p:cNvPr id="8" name="Picture 7" descr="A picture containing logo&#10;&#10;Description automatically generated">
              <a:extLst>
                <a:ext uri="{FF2B5EF4-FFF2-40B4-BE49-F238E27FC236}">
                  <a16:creationId xmlns:a16="http://schemas.microsoft.com/office/drawing/2014/main" id="{0F0489F4-6865-E680-A3B7-EE07C2DB1C2B}"/>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9600880" y="6137735"/>
              <a:ext cx="2586124" cy="423137"/>
            </a:xfrm>
            <a:prstGeom prst="rect">
              <a:avLst/>
            </a:prstGeom>
          </p:spPr>
        </p:pic>
      </p:grpSp>
      <p:pic>
        <p:nvPicPr>
          <p:cNvPr id="5" name="Image 5">
            <a:extLst>
              <a:ext uri="{FF2B5EF4-FFF2-40B4-BE49-F238E27FC236}">
                <a16:creationId xmlns:a16="http://schemas.microsoft.com/office/drawing/2014/main" id="{47D78AB9-6974-A7A3-B834-DA95BC2496F2}"/>
              </a:ext>
            </a:extLst>
          </p:cNvPr>
          <p:cNvPicPr>
            <a:picLocks noChangeAspect="1"/>
          </p:cNvPicPr>
          <p:nvPr/>
        </p:nvPicPr>
        <p:blipFill>
          <a:blip r:embed="rId7"/>
          <a:stretch>
            <a:fillRect/>
          </a:stretch>
        </p:blipFill>
        <p:spPr>
          <a:xfrm>
            <a:off x="9460094" y="1612224"/>
            <a:ext cx="2265530" cy="502013"/>
          </a:xfrm>
          <a:prstGeom prst="rect">
            <a:avLst/>
          </a:prstGeom>
        </p:spPr>
      </p:pic>
      <p:pic>
        <p:nvPicPr>
          <p:cNvPr id="9" name="Picture 9" descr="Icon&#10;&#10;Description automatically generated">
            <a:extLst>
              <a:ext uri="{FF2B5EF4-FFF2-40B4-BE49-F238E27FC236}">
                <a16:creationId xmlns:a16="http://schemas.microsoft.com/office/drawing/2014/main" id="{F1194672-B117-ED2A-7AA1-4706EEAB0F3F}"/>
              </a:ext>
            </a:extLst>
          </p:cNvPr>
          <p:cNvPicPr>
            <a:picLocks noChangeAspect="1"/>
          </p:cNvPicPr>
          <p:nvPr/>
        </p:nvPicPr>
        <p:blipFill>
          <a:blip r:embed="rId8"/>
          <a:stretch>
            <a:fillRect/>
          </a:stretch>
        </p:blipFill>
        <p:spPr>
          <a:xfrm>
            <a:off x="9753600" y="2513190"/>
            <a:ext cx="1681656" cy="1600392"/>
          </a:xfrm>
          <a:prstGeom prst="rect">
            <a:avLst/>
          </a:prstGeom>
        </p:spPr>
      </p:pic>
    </p:spTree>
    <p:extLst>
      <p:ext uri="{BB962C8B-B14F-4D97-AF65-F5344CB8AC3E}">
        <p14:creationId xmlns:p14="http://schemas.microsoft.com/office/powerpoint/2010/main" val="29280223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4A1BD8D-C79D-5C9E-5100-86AE1514E5AC}"/>
              </a:ext>
            </a:extLst>
          </p:cNvPr>
          <p:cNvSpPr/>
          <p:nvPr/>
        </p:nvSpPr>
        <p:spPr>
          <a:xfrm>
            <a:off x="0" y="0"/>
            <a:ext cx="12192000" cy="6856413"/>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194928" y="213813"/>
            <a:ext cx="11363419" cy="668003"/>
          </a:xfrm>
          <a:prstGeom prst="rect">
            <a:avLst/>
          </a:prstGeom>
          <a:noFill/>
        </p:spPr>
        <p:txBody>
          <a:bodyPr wrap="square" lIns="91440" tIns="45720" rIns="91440" bIns="45720" rtlCol="0" anchor="t">
            <a:spAutoFit/>
          </a:bodyPr>
          <a:lstStyle/>
          <a:p>
            <a:pPr>
              <a:lnSpc>
                <a:spcPct val="150000"/>
              </a:lnSpc>
            </a:pPr>
            <a:r>
              <a:rPr lang="de-DE" sz="2800" b="1" dirty="0">
                <a:solidFill>
                  <a:schemeClr val="bg1"/>
                </a:solidFill>
                <a:latin typeface="Lato"/>
                <a:ea typeface="+mn-lt"/>
                <a:cs typeface="+mn-lt"/>
              </a:rPr>
              <a:t>Takeaways: </a:t>
            </a:r>
            <a:r>
              <a:rPr lang="de-DE" sz="2800" b="1" dirty="0" err="1">
                <a:solidFill>
                  <a:schemeClr val="bg1"/>
                </a:solidFill>
                <a:latin typeface="Lato"/>
                <a:ea typeface="+mn-lt"/>
                <a:cs typeface="+mn-lt"/>
              </a:rPr>
              <a:t>Recommendations</a:t>
            </a:r>
            <a:r>
              <a:rPr lang="de-DE" sz="2800" b="1" dirty="0">
                <a:solidFill>
                  <a:schemeClr val="bg1"/>
                </a:solidFill>
                <a:latin typeface="Lato"/>
                <a:ea typeface="+mn-lt"/>
                <a:cs typeface="+mn-lt"/>
              </a:rPr>
              <a:t> </a:t>
            </a:r>
            <a:r>
              <a:rPr lang="de-DE" sz="2800" b="1" dirty="0" err="1">
                <a:solidFill>
                  <a:schemeClr val="bg1"/>
                </a:solidFill>
                <a:latin typeface="Lato"/>
                <a:ea typeface="+mn-lt"/>
                <a:cs typeface="+mn-lt"/>
              </a:rPr>
              <a:t>for</a:t>
            </a:r>
            <a:r>
              <a:rPr lang="de-DE" sz="2800" b="1" dirty="0">
                <a:solidFill>
                  <a:schemeClr val="bg1"/>
                </a:solidFill>
                <a:latin typeface="Lato"/>
                <a:ea typeface="+mn-lt"/>
                <a:cs typeface="+mn-lt"/>
              </a:rPr>
              <a:t> </a:t>
            </a:r>
            <a:r>
              <a:rPr lang="de-DE" sz="2800" b="1" dirty="0" err="1">
                <a:solidFill>
                  <a:schemeClr val="bg1"/>
                </a:solidFill>
                <a:latin typeface="Lato"/>
                <a:ea typeface="+mn-lt"/>
                <a:cs typeface="+mn-lt"/>
              </a:rPr>
              <a:t>Uptake</a:t>
            </a:r>
            <a:r>
              <a:rPr lang="de-DE" sz="2800" b="1" dirty="0">
                <a:solidFill>
                  <a:schemeClr val="bg1"/>
                </a:solidFill>
                <a:latin typeface="Lato"/>
                <a:ea typeface="+mn-lt"/>
                <a:cs typeface="+mn-lt"/>
              </a:rPr>
              <a:t> </a:t>
            </a:r>
            <a:r>
              <a:rPr lang="de-DE" sz="2800" b="1" dirty="0" err="1">
                <a:solidFill>
                  <a:schemeClr val="bg1"/>
                </a:solidFill>
                <a:latin typeface="Lato"/>
                <a:ea typeface="+mn-lt"/>
                <a:cs typeface="+mn-lt"/>
              </a:rPr>
              <a:t>of</a:t>
            </a:r>
            <a:r>
              <a:rPr lang="de-DE" sz="2800" b="1" dirty="0">
                <a:solidFill>
                  <a:schemeClr val="bg1"/>
                </a:solidFill>
                <a:latin typeface="Lato"/>
                <a:ea typeface="+mn-lt"/>
                <a:cs typeface="+mn-lt"/>
              </a:rPr>
              <a:t> </a:t>
            </a:r>
            <a:r>
              <a:rPr lang="de-DE" sz="2800" b="1" dirty="0" err="1">
                <a:solidFill>
                  <a:schemeClr val="bg1"/>
                </a:solidFill>
                <a:latin typeface="Lato"/>
                <a:ea typeface="+mn-lt"/>
                <a:cs typeface="+mn-lt"/>
              </a:rPr>
              <a:t>NbS</a:t>
            </a:r>
            <a:r>
              <a:rPr lang="de-DE" sz="2800" b="1" dirty="0">
                <a:solidFill>
                  <a:schemeClr val="bg1"/>
                </a:solidFill>
                <a:latin typeface="Lato"/>
                <a:ea typeface="Lato"/>
                <a:cs typeface="Lato"/>
              </a:rPr>
              <a:t> </a:t>
            </a: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AD52CB7B-EF21-90F7-4DBC-70E6A8D82C86}"/>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0D07DFA2-4614-5FB7-388C-BB5D27D43B6F}"/>
              </a:ext>
            </a:extLst>
          </p:cNvPr>
          <p:cNvSpPr txBox="1"/>
          <p:nvPr/>
        </p:nvSpPr>
        <p:spPr>
          <a:xfrm>
            <a:off x="255735" y="845928"/>
            <a:ext cx="11040832" cy="5144998"/>
          </a:xfrm>
          <a:prstGeom prst="rect">
            <a:avLst/>
          </a:prstGeom>
          <a:noFill/>
        </p:spPr>
        <p:txBody>
          <a:bodyPr wrap="square" lIns="91440" tIns="45720" rIns="91440" bIns="45720" rtlCol="0" anchor="t">
            <a:spAutoFit/>
          </a:bodyPr>
          <a:lstStyle/>
          <a:p>
            <a:pPr algn="just"/>
            <a:br>
              <a:rPr lang="en-GB" sz="2000">
                <a:latin typeface="Lato"/>
                <a:ea typeface="Lato"/>
                <a:cs typeface="Lato"/>
              </a:rPr>
            </a:br>
            <a:br>
              <a:rPr lang="en-GB" sz="2000">
                <a:latin typeface="Lato"/>
                <a:ea typeface="Lato"/>
                <a:cs typeface="Lato"/>
              </a:rPr>
            </a:br>
            <a:endParaRPr lang="en-GB" sz="2000">
              <a:solidFill>
                <a:schemeClr val="bg1"/>
              </a:solidFill>
              <a:latin typeface="Lato"/>
              <a:ea typeface="Lato"/>
              <a:cs typeface="Lato"/>
            </a:endParaRPr>
          </a:p>
          <a:p>
            <a:pPr marL="457200" indent="-457200">
              <a:lnSpc>
                <a:spcPct val="90000"/>
              </a:lnSpc>
              <a:spcBef>
                <a:spcPts val="1000"/>
              </a:spcBef>
              <a:buAutoNum type="arabicParenR"/>
            </a:pPr>
            <a:endParaRPr lang="en-GB" sz="2000">
              <a:solidFill>
                <a:schemeClr val="bg1"/>
              </a:solidFill>
              <a:latin typeface="Lato"/>
              <a:ea typeface="Lato"/>
              <a:cs typeface="Lato"/>
            </a:endParaRPr>
          </a:p>
          <a:p>
            <a:pPr marL="457200" indent="-457200">
              <a:lnSpc>
                <a:spcPct val="90000"/>
              </a:lnSpc>
              <a:spcBef>
                <a:spcPts val="1000"/>
              </a:spcBef>
              <a:buAutoNum type="arabicParenR"/>
            </a:pPr>
            <a:endParaRPr lang="en-GB" sz="2000">
              <a:solidFill>
                <a:schemeClr val="bg1"/>
              </a:solidFill>
              <a:latin typeface="Lato"/>
              <a:ea typeface="Lato"/>
              <a:cs typeface="Lato"/>
            </a:endParaRPr>
          </a:p>
          <a:p>
            <a:pPr marL="457200" indent="-457200">
              <a:lnSpc>
                <a:spcPct val="90000"/>
              </a:lnSpc>
              <a:spcBef>
                <a:spcPts val="1000"/>
              </a:spcBef>
              <a:buAutoNum type="arabicParenR"/>
            </a:pPr>
            <a:endParaRPr lang="en-GB" sz="2000">
              <a:solidFill>
                <a:schemeClr val="bg1"/>
              </a:solidFill>
              <a:latin typeface="Lato"/>
              <a:ea typeface="Lato"/>
              <a:cs typeface="Lato"/>
            </a:endParaRPr>
          </a:p>
          <a:p>
            <a:pPr marL="457200" indent="-457200">
              <a:lnSpc>
                <a:spcPct val="90000"/>
              </a:lnSpc>
              <a:spcBef>
                <a:spcPts val="1000"/>
              </a:spcBef>
              <a:buAutoNum type="arabicParenR"/>
            </a:pPr>
            <a:endParaRPr lang="en-GB" sz="2000">
              <a:solidFill>
                <a:schemeClr val="bg1"/>
              </a:solidFill>
              <a:latin typeface="Lato"/>
              <a:ea typeface="Lato"/>
              <a:cs typeface="Lato"/>
            </a:endParaRPr>
          </a:p>
          <a:p>
            <a:pPr marL="457200" indent="-457200">
              <a:lnSpc>
                <a:spcPct val="90000"/>
              </a:lnSpc>
              <a:spcBef>
                <a:spcPts val="1000"/>
              </a:spcBef>
              <a:buAutoNum type="arabicParenR"/>
            </a:pPr>
            <a:endParaRPr lang="en-GB" sz="2000">
              <a:solidFill>
                <a:schemeClr val="bg1"/>
              </a:solidFill>
              <a:latin typeface="Lato"/>
              <a:ea typeface="Lato"/>
              <a:cs typeface="Lato"/>
            </a:endParaRPr>
          </a:p>
          <a:p>
            <a:pPr marL="457200" indent="-457200">
              <a:lnSpc>
                <a:spcPct val="90000"/>
              </a:lnSpc>
              <a:spcBef>
                <a:spcPts val="1000"/>
              </a:spcBef>
              <a:buAutoNum type="arabicParenR"/>
            </a:pPr>
            <a:endParaRPr lang="en-GB" sz="2000">
              <a:solidFill>
                <a:schemeClr val="bg1"/>
              </a:solidFill>
              <a:latin typeface="Lato"/>
              <a:ea typeface="Lato"/>
              <a:cs typeface="Lato"/>
            </a:endParaRPr>
          </a:p>
          <a:p>
            <a:pPr marL="457200" indent="-457200">
              <a:lnSpc>
                <a:spcPct val="90000"/>
              </a:lnSpc>
              <a:spcBef>
                <a:spcPts val="1000"/>
              </a:spcBef>
              <a:buAutoNum type="arabicParenR"/>
            </a:pPr>
            <a:endParaRPr lang="en-GB" sz="2000">
              <a:solidFill>
                <a:schemeClr val="bg1"/>
              </a:solidFill>
              <a:latin typeface="Lato"/>
              <a:ea typeface="Lato"/>
              <a:cs typeface="Lato"/>
            </a:endParaRPr>
          </a:p>
          <a:p>
            <a:pPr marL="914400" lvl="1" indent="-457200" algn="just">
              <a:buAutoNum type="arabicParenR"/>
            </a:pPr>
            <a:endParaRPr lang="en-GB" sz="2000">
              <a:solidFill>
                <a:schemeClr val="bg1"/>
              </a:solidFill>
              <a:latin typeface="Lato"/>
              <a:ea typeface="Lato"/>
              <a:cs typeface="Lato"/>
            </a:endParaRPr>
          </a:p>
          <a:p>
            <a:pPr marL="457200" indent="-457200">
              <a:buFont typeface="Calibri Light" panose="020F0302020204030204"/>
              <a:buAutoNum type="arabicParenR"/>
            </a:pP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D101CD20-C09A-4F1D-093A-58DC0A3D64DD}"/>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30</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5" name="TextBox 4">
            <a:extLst>
              <a:ext uri="{FF2B5EF4-FFF2-40B4-BE49-F238E27FC236}">
                <a16:creationId xmlns:a16="http://schemas.microsoft.com/office/drawing/2014/main" id="{1AB9E04F-EA28-0A83-A4F1-74579ABD8990}"/>
              </a:ext>
            </a:extLst>
          </p:cNvPr>
          <p:cNvSpPr txBox="1"/>
          <p:nvPr/>
        </p:nvSpPr>
        <p:spPr>
          <a:xfrm>
            <a:off x="356221" y="1444479"/>
            <a:ext cx="11040832" cy="5844677"/>
          </a:xfrm>
          <a:prstGeom prst="rect">
            <a:avLst/>
          </a:prstGeom>
          <a:noFill/>
        </p:spPr>
        <p:txBody>
          <a:bodyPr wrap="square" lIns="91440" tIns="45720" rIns="91440" bIns="45720" rtlCol="0" anchor="t">
            <a:spAutoFit/>
          </a:bodyPr>
          <a:lstStyle/>
          <a:p>
            <a:pPr marL="457200" indent="-457200" algn="just">
              <a:buAutoNum type="arabicParen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Nature-based solutions are context-specific and opportunities for </a:t>
            </a:r>
            <a:r>
              <a:rPr lang="en-GB" sz="20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 uptake need to take into account the country /region; stakeholders and scope; nature and size of the project; location; hazards.</a:t>
            </a:r>
          </a:p>
          <a:p>
            <a:pPr marL="457200" indent="-457200">
              <a:lnSpc>
                <a:spcPct val="90000"/>
              </a:lnSpc>
              <a:spcBef>
                <a:spcPts val="1000"/>
              </a:spcBef>
              <a:buFontTx/>
              <a:buAutoNum type="arabicParenR"/>
            </a:pPr>
            <a:endParaRPr lang="en-GB" sz="8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lnSpc>
                <a:spcPct val="90000"/>
              </a:lnSpc>
              <a:spcBef>
                <a:spcPts val="1000"/>
              </a:spcBef>
              <a:buFontTx/>
              <a:buAutoNum type="arabicParenR"/>
            </a:pPr>
            <a:endParaRPr lang="en-GB" sz="8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lnSpc>
                <a:spcPct val="90000"/>
              </a:lnSpc>
              <a:spcBef>
                <a:spcPts val="1000"/>
              </a:spcBef>
              <a:buFontTx/>
              <a:buAutoNum type="arabicParen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In OPERANDUM capacity building activities in the Arab region and in Western Balkans and Central Asia, we found technical, institutional / organisational, and policy challenges for </a:t>
            </a:r>
            <a:r>
              <a:rPr lang="en-GB" sz="20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 uptake. For example:</a:t>
            </a:r>
          </a:p>
          <a:p>
            <a:pPr marL="914400" lvl="1" indent="-457200">
              <a:lnSpc>
                <a:spcPct val="90000"/>
              </a:lnSpc>
              <a:spcBef>
                <a:spcPts val="1000"/>
              </a:spcBef>
              <a:buClr>
                <a:schemeClr val="bg1"/>
              </a:buClr>
              <a:buFont typeface="Arial" panose="020B0604020202020204" pitchFamily="34" charset="0"/>
              <a:buChar char="•"/>
            </a:pPr>
            <a:r>
              <a:rPr lang="en-US" dirty="0">
                <a:solidFill>
                  <a:schemeClr val="bg1"/>
                </a:solidFill>
                <a:latin typeface="Lato" panose="020F0502020204030203" pitchFamily="34" charset="0"/>
                <a:ea typeface="Lato" panose="020F0502020204030203" pitchFamily="34" charset="0"/>
                <a:cs typeface="Lato" panose="020F0502020204030203" pitchFamily="34" charset="0"/>
              </a:rPr>
              <a:t>Technical: lack of knowledge on </a:t>
            </a:r>
            <a:r>
              <a:rPr lang="en-US"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US" dirty="0">
                <a:solidFill>
                  <a:schemeClr val="bg1"/>
                </a:solidFill>
                <a:latin typeface="Lato" panose="020F0502020204030203" pitchFamily="34" charset="0"/>
                <a:ea typeface="Lato" panose="020F0502020204030203" pitchFamily="34" charset="0"/>
                <a:cs typeface="Lato" panose="020F0502020204030203" pitchFamily="34" charset="0"/>
              </a:rPr>
              <a:t>, their benefits, and how to implement them;</a:t>
            </a:r>
            <a:br>
              <a:rPr lang="en-US" dirty="0">
                <a:solidFill>
                  <a:schemeClr val="bg1"/>
                </a:solidFill>
                <a:latin typeface="Lato" panose="020F0502020204030203" pitchFamily="34" charset="0"/>
                <a:ea typeface="Lato" panose="020F0502020204030203" pitchFamily="34" charset="0"/>
                <a:cs typeface="Lato" panose="020F0502020204030203" pitchFamily="34" charset="0"/>
              </a:rPr>
            </a:br>
            <a:endParaRPr lang="en-US" dirty="0">
              <a:solidFill>
                <a:schemeClr val="bg1"/>
              </a:solidFill>
              <a:latin typeface="Lato" panose="020F0502020204030203" pitchFamily="34" charset="0"/>
              <a:ea typeface="Lato" panose="020F0502020204030203" pitchFamily="34" charset="0"/>
              <a:cs typeface="Lato" panose="020F0502020204030203" pitchFamily="34" charset="0"/>
            </a:endParaRPr>
          </a:p>
          <a:p>
            <a:pPr marL="914400" lvl="1" indent="-457200">
              <a:lnSpc>
                <a:spcPct val="90000"/>
              </a:lnSpc>
              <a:spcBef>
                <a:spcPts val="1000"/>
              </a:spcBef>
              <a:buClr>
                <a:schemeClr val="bg1"/>
              </a:buClr>
              <a:buFont typeface="Arial" panose="020B0604020202020204" pitchFamily="34" charset="0"/>
              <a:buChar char="•"/>
            </a:pPr>
            <a:r>
              <a:rPr lang="en-US" dirty="0">
                <a:solidFill>
                  <a:schemeClr val="bg1"/>
                </a:solidFill>
                <a:latin typeface="Lato" panose="020F0502020204030203" pitchFamily="34" charset="0"/>
                <a:ea typeface="Lato" panose="020F0502020204030203" pitchFamily="34" charset="0"/>
                <a:cs typeface="Lato" panose="020F0502020204030203" pitchFamily="34" charset="0"/>
              </a:rPr>
              <a:t>Institutional / Organizational: need for support / expertise in administrations on different levels, especially related to planning and monitoring of </a:t>
            </a:r>
            <a:r>
              <a:rPr lang="en-US"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US" dirty="0">
                <a:solidFill>
                  <a:schemeClr val="bg1"/>
                </a:solidFill>
                <a:latin typeface="Lato" panose="020F0502020204030203" pitchFamily="34" charset="0"/>
                <a:ea typeface="Lato" panose="020F0502020204030203" pitchFamily="34" charset="0"/>
                <a:cs typeface="Lato" panose="020F0502020204030203" pitchFamily="34" charset="0"/>
              </a:rPr>
              <a:t>;  </a:t>
            </a:r>
            <a:br>
              <a:rPr lang="en-US" dirty="0">
                <a:solidFill>
                  <a:schemeClr val="bg1"/>
                </a:solidFill>
                <a:latin typeface="Lato" panose="020F0502020204030203" pitchFamily="34" charset="0"/>
                <a:ea typeface="Lato" panose="020F0502020204030203" pitchFamily="34" charset="0"/>
                <a:cs typeface="Lato" panose="020F0502020204030203" pitchFamily="34" charset="0"/>
              </a:rPr>
            </a:br>
            <a:endParaRPr lang="en-US" dirty="0">
              <a:solidFill>
                <a:schemeClr val="bg1"/>
              </a:solidFill>
              <a:latin typeface="Lato" panose="020F0502020204030203" pitchFamily="34" charset="0"/>
              <a:ea typeface="Lato" panose="020F0502020204030203" pitchFamily="34" charset="0"/>
              <a:cs typeface="Lato" panose="020F0502020204030203" pitchFamily="34" charset="0"/>
            </a:endParaRPr>
          </a:p>
          <a:p>
            <a:pPr marL="914400" lvl="1" indent="-457200">
              <a:lnSpc>
                <a:spcPct val="90000"/>
              </a:lnSpc>
              <a:spcBef>
                <a:spcPts val="1000"/>
              </a:spcBef>
              <a:buClr>
                <a:schemeClr val="bg1"/>
              </a:buClr>
              <a:buFont typeface="Arial" panose="020B0604020202020204" pitchFamily="34" charset="0"/>
              <a:buChar char="•"/>
            </a:pPr>
            <a:r>
              <a:rPr lang="en-US" dirty="0">
                <a:solidFill>
                  <a:schemeClr val="bg1"/>
                </a:solidFill>
                <a:latin typeface="Lato" panose="020F0502020204030203" pitchFamily="34" charset="0"/>
                <a:ea typeface="Lato" panose="020F0502020204030203" pitchFamily="34" charset="0"/>
                <a:cs typeface="Lato" panose="020F0502020204030203" pitchFamily="34" charset="0"/>
              </a:rPr>
              <a:t>Policy: lack of awareness on </a:t>
            </a:r>
            <a:r>
              <a:rPr lang="en-US"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US" dirty="0">
                <a:solidFill>
                  <a:schemeClr val="bg1"/>
                </a:solidFill>
                <a:latin typeface="Lato" panose="020F0502020204030203" pitchFamily="34" charset="0"/>
                <a:ea typeface="Lato" panose="020F0502020204030203" pitchFamily="34" charset="0"/>
                <a:cs typeface="Lato" panose="020F0502020204030203" pitchFamily="34" charset="0"/>
              </a:rPr>
              <a:t> - advocacy activities to promote </a:t>
            </a:r>
            <a:r>
              <a:rPr lang="en-US"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US" dirty="0">
                <a:solidFill>
                  <a:schemeClr val="bg1"/>
                </a:solidFill>
                <a:latin typeface="Lato" panose="020F0502020204030203" pitchFamily="34" charset="0"/>
                <a:ea typeface="Lato" panose="020F0502020204030203" pitchFamily="34" charset="0"/>
                <a:cs typeface="Lato" panose="020F0502020204030203" pitchFamily="34" charset="0"/>
              </a:rPr>
              <a:t> uptake and alignment in policies and strategies.</a:t>
            </a:r>
            <a:br>
              <a:rPr lang="en-US" dirty="0">
                <a:latin typeface="Lato" panose="020F0502020204030203" pitchFamily="34" charset="0"/>
                <a:ea typeface="Lato" panose="020F0502020204030203" pitchFamily="34" charset="0"/>
                <a:cs typeface="Lato" panose="020F0502020204030203" pitchFamily="34" charset="0"/>
              </a:rPr>
            </a:br>
            <a:endParaRPr lang="en-GB" sz="2000" dirty="0">
              <a:solidFill>
                <a:schemeClr val="bg1"/>
              </a:solidFill>
              <a:latin typeface="Lato" panose="020F0502020204030203" pitchFamily="34" charset="0"/>
              <a:ea typeface="Lato" panose="020F0502020204030203" pitchFamily="34" charset="0"/>
              <a:cs typeface="Lato" panose="020F0502020204030203" pitchFamily="34" charset="0"/>
            </a:endParaRPr>
          </a:p>
          <a:p>
            <a:pPr marL="457200" indent="-457200">
              <a:buFont typeface="Calibri Light" panose="020F0302020204030204"/>
              <a:buAutoNum type="arabicParenR"/>
            </a:pP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403302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DA2805A9-8AB4-6231-54B6-CE2F5AE338C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3" name="TextBox 2">
            <a:extLst>
              <a:ext uri="{FF2B5EF4-FFF2-40B4-BE49-F238E27FC236}">
                <a16:creationId xmlns:a16="http://schemas.microsoft.com/office/drawing/2014/main" id="{0778E67B-58A0-DCF7-2F80-36CA5EDA0ECE}"/>
              </a:ext>
            </a:extLst>
          </p:cNvPr>
          <p:cNvSpPr txBox="1"/>
          <p:nvPr/>
        </p:nvSpPr>
        <p:spPr>
          <a:xfrm>
            <a:off x="169753" y="352312"/>
            <a:ext cx="11363419" cy="954107"/>
          </a:xfrm>
          <a:prstGeom prst="rect">
            <a:avLst/>
          </a:prstGeom>
          <a:noFill/>
        </p:spPr>
        <p:txBody>
          <a:bodyPr wrap="square" lIns="91440" tIns="45720" rIns="91440" bIns="45720" rtlCol="0" anchor="t">
            <a:spAutoFit/>
          </a:bodyPr>
          <a:lstStyle/>
          <a:p>
            <a:r>
              <a:rPr lang="en-GB" sz="2800" b="1" dirty="0">
                <a:solidFill>
                  <a:schemeClr val="bg1"/>
                </a:solidFill>
                <a:latin typeface="Lato"/>
                <a:ea typeface="Lato"/>
                <a:cs typeface="Lato"/>
              </a:rPr>
              <a:t>Take home messages: </a:t>
            </a:r>
            <a:r>
              <a:rPr lang="en-GB" sz="2800" b="1" dirty="0" err="1">
                <a:solidFill>
                  <a:schemeClr val="bg1"/>
                </a:solidFill>
                <a:latin typeface="Lato"/>
                <a:ea typeface="Lato"/>
                <a:cs typeface="Lato"/>
              </a:rPr>
              <a:t>NbS</a:t>
            </a:r>
            <a:r>
              <a:rPr lang="en-GB" sz="2800" b="1" dirty="0">
                <a:solidFill>
                  <a:schemeClr val="bg1"/>
                </a:solidFill>
                <a:latin typeface="Lato"/>
                <a:ea typeface="Lato"/>
                <a:cs typeface="Lato"/>
              </a:rPr>
              <a:t> Policy Context and Permitting Paths</a:t>
            </a:r>
            <a:endParaRPr lang="en-GB" sz="28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28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pic>
        <p:nvPicPr>
          <p:cNvPr id="4" name="Picture 3">
            <a:extLst>
              <a:ext uri="{FF2B5EF4-FFF2-40B4-BE49-F238E27FC236}">
                <a16:creationId xmlns:a16="http://schemas.microsoft.com/office/drawing/2014/main" id="{AD52CB7B-EF21-90F7-4DBC-70E6A8D82C86}"/>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9938654" y="6352565"/>
            <a:ext cx="796359" cy="464738"/>
          </a:xfrm>
          <a:prstGeom prst="rect">
            <a:avLst/>
          </a:prstGeom>
          <a:noFill/>
        </p:spPr>
      </p:pic>
      <p:sp>
        <p:nvSpPr>
          <p:cNvPr id="7" name="TextBox 6">
            <a:extLst>
              <a:ext uri="{FF2B5EF4-FFF2-40B4-BE49-F238E27FC236}">
                <a16:creationId xmlns:a16="http://schemas.microsoft.com/office/drawing/2014/main" id="{46802F28-FA66-8C6A-31A2-1D16DE9D5DC1}"/>
              </a:ext>
            </a:extLst>
          </p:cNvPr>
          <p:cNvSpPr txBox="1"/>
          <p:nvPr/>
        </p:nvSpPr>
        <p:spPr>
          <a:xfrm>
            <a:off x="10762859" y="6380683"/>
            <a:ext cx="1316798" cy="430887"/>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8" name="TextBox 7">
            <a:extLst>
              <a:ext uri="{FF2B5EF4-FFF2-40B4-BE49-F238E27FC236}">
                <a16:creationId xmlns:a16="http://schemas.microsoft.com/office/drawing/2014/main" id="{13F3E15B-4933-7600-AA46-27DD6AF47B0C}"/>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31</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6" name="TextBox 5">
            <a:extLst>
              <a:ext uri="{FF2B5EF4-FFF2-40B4-BE49-F238E27FC236}">
                <a16:creationId xmlns:a16="http://schemas.microsoft.com/office/drawing/2014/main" id="{D89AFB86-2E50-823B-ECA2-7BB27A73841E}"/>
              </a:ext>
            </a:extLst>
          </p:cNvPr>
          <p:cNvSpPr txBox="1"/>
          <p:nvPr/>
        </p:nvSpPr>
        <p:spPr>
          <a:xfrm>
            <a:off x="331046" y="636860"/>
            <a:ext cx="11040832" cy="7509748"/>
          </a:xfrm>
          <a:prstGeom prst="rect">
            <a:avLst/>
          </a:prstGeom>
          <a:noFill/>
        </p:spPr>
        <p:txBody>
          <a:bodyPr wrap="square" lIns="91440" tIns="45720" rIns="91440" bIns="45720" rtlCol="0" anchor="t">
            <a:spAutoFit/>
          </a:bodyPr>
          <a:lstStyle/>
          <a:p>
            <a:pPr algn="just"/>
            <a:br>
              <a:rPr lang="en-GB" sz="2000" dirty="0">
                <a:latin typeface="Lato"/>
                <a:ea typeface="Lato"/>
                <a:cs typeface="Lato"/>
              </a:rPr>
            </a:br>
            <a:endParaRPr lang="en-US" sz="2000" dirty="0">
              <a:solidFill>
                <a:schemeClr val="bg1"/>
              </a:solidFill>
              <a:latin typeface="Lato"/>
              <a:ea typeface="Lato"/>
              <a:cs typeface="Lato"/>
            </a:endParaRPr>
          </a:p>
          <a:p>
            <a:pPr marL="457200" indent="-457200" algn="just">
              <a:buAutoNum type="arabicParenR"/>
            </a:pPr>
            <a:r>
              <a:rPr lang="en-GB" sz="2000" dirty="0">
                <a:solidFill>
                  <a:schemeClr val="bg1"/>
                </a:solidFill>
                <a:latin typeface="Lato"/>
                <a:ea typeface="Lato"/>
                <a:cs typeface="Lato"/>
              </a:rPr>
              <a:t>Nature-based Solutions and closely linked concepts – including eco-disaster risk reduction and (Eco-DDR) and climate change adaptation (CCA) - have been part of the policy agenda for many years. Some examples of policies that include </a:t>
            </a:r>
            <a:r>
              <a:rPr lang="en-GB" sz="2000" dirty="0" err="1">
                <a:solidFill>
                  <a:schemeClr val="bg1"/>
                </a:solidFill>
                <a:latin typeface="Lato"/>
                <a:ea typeface="Lato"/>
                <a:cs typeface="Lato"/>
              </a:rPr>
              <a:t>NbS</a:t>
            </a:r>
            <a:r>
              <a:rPr lang="en-GB" sz="2000" dirty="0">
                <a:solidFill>
                  <a:schemeClr val="bg1"/>
                </a:solidFill>
                <a:latin typeface="Lato"/>
                <a:ea typeface="Lato"/>
                <a:cs typeface="Lato"/>
              </a:rPr>
              <a:t> are:</a:t>
            </a:r>
            <a:endParaRPr lang="en-GB" dirty="0">
              <a:solidFill>
                <a:schemeClr val="bg1"/>
              </a:solidFill>
              <a:latin typeface="Calibri" panose="020F0502020204030204"/>
              <a:ea typeface="Lato"/>
              <a:cs typeface="Calibri" panose="020F0502020204030204"/>
            </a:endParaRPr>
          </a:p>
          <a:p>
            <a:pPr marL="914400" lvl="1" indent="-457200" algn="just">
              <a:buFont typeface="Arial"/>
              <a:buChar char="•"/>
            </a:pPr>
            <a:r>
              <a:rPr lang="en-GB" sz="2000" dirty="0">
                <a:solidFill>
                  <a:schemeClr val="bg1"/>
                </a:solidFill>
                <a:latin typeface="Lato"/>
                <a:ea typeface="Lato"/>
                <a:cs typeface="Lato"/>
              </a:rPr>
              <a:t>Global: UN SDGs, Sendai Framework, UNFCC Paris Agreement</a:t>
            </a:r>
            <a:endParaRPr lang="en-GB" dirty="0">
              <a:solidFill>
                <a:schemeClr val="bg1"/>
              </a:solidFill>
              <a:latin typeface="Calibri" panose="020F0502020204030204"/>
              <a:ea typeface="Lato"/>
              <a:cs typeface="Calibri" panose="020F0502020204030204"/>
            </a:endParaRPr>
          </a:p>
          <a:p>
            <a:pPr marL="914400" lvl="1" indent="-457200" algn="just">
              <a:buFont typeface="Arial"/>
              <a:buChar char="•"/>
            </a:pPr>
            <a:r>
              <a:rPr lang="en-GB" sz="2000" dirty="0">
                <a:solidFill>
                  <a:schemeClr val="bg1"/>
                </a:solidFill>
                <a:latin typeface="Lato"/>
                <a:ea typeface="Lato"/>
                <a:cs typeface="Lato"/>
              </a:rPr>
              <a:t>EU: Biodiversity, Climate Adaptation, Water, Disaster Risk Reduction, Sustainable Cities &amp; Territories, Research &amp; Innovation</a:t>
            </a:r>
          </a:p>
          <a:p>
            <a:pPr lvl="1" algn="just"/>
            <a:br>
              <a:rPr lang="en-GB" sz="2000" dirty="0">
                <a:solidFill>
                  <a:schemeClr val="bg1"/>
                </a:solidFill>
                <a:latin typeface="Lato"/>
                <a:ea typeface="Lato"/>
                <a:cs typeface="Lato"/>
              </a:rPr>
            </a:br>
            <a:endParaRPr lang="en-GB" sz="2000" dirty="0">
              <a:solidFill>
                <a:schemeClr val="bg1"/>
              </a:solidFill>
              <a:latin typeface="Lato"/>
              <a:ea typeface="Lato"/>
              <a:cs typeface="Lato"/>
            </a:endParaRPr>
          </a:p>
          <a:p>
            <a:pPr marL="457200" indent="-457200" algn="just">
              <a:buFont typeface="+mj-lt"/>
              <a:buAutoNum type="arabicParenR"/>
            </a:pPr>
            <a:r>
              <a:rPr lang="en-GB" sz="2000" dirty="0">
                <a:solidFill>
                  <a:schemeClr val="bg1"/>
                </a:solidFill>
                <a:latin typeface="Lato"/>
                <a:ea typeface="Lato"/>
                <a:cs typeface="Lato"/>
              </a:rPr>
              <a:t>The Permitting Path refers to all the permissions and legislations that an </a:t>
            </a:r>
            <a:r>
              <a:rPr lang="en-GB" sz="2000" dirty="0" err="1">
                <a:solidFill>
                  <a:schemeClr val="bg1"/>
                </a:solidFill>
                <a:latin typeface="Lato"/>
                <a:ea typeface="Lato"/>
                <a:cs typeface="Lato"/>
              </a:rPr>
              <a:t>NbS</a:t>
            </a:r>
            <a:r>
              <a:rPr lang="en-GB" sz="2000" dirty="0">
                <a:solidFill>
                  <a:schemeClr val="bg1"/>
                </a:solidFill>
                <a:latin typeface="Lato"/>
                <a:ea typeface="Lato"/>
                <a:cs typeface="Lato"/>
              </a:rPr>
              <a:t> project requires in order to start the implementation phase. This depends on the </a:t>
            </a:r>
            <a:r>
              <a:rPr lang="en-GB" sz="2000" dirty="0" err="1">
                <a:solidFill>
                  <a:schemeClr val="bg1"/>
                </a:solidFill>
                <a:latin typeface="Lato"/>
                <a:ea typeface="Lato"/>
                <a:cs typeface="Lato"/>
              </a:rPr>
              <a:t>NbS</a:t>
            </a:r>
            <a:r>
              <a:rPr lang="en-GB" sz="2000" dirty="0">
                <a:solidFill>
                  <a:schemeClr val="bg1"/>
                </a:solidFill>
                <a:latin typeface="Lato"/>
                <a:ea typeface="Lato"/>
                <a:cs typeface="Lato"/>
              </a:rPr>
              <a:t> type, country, hazard, and location of the </a:t>
            </a:r>
            <a:r>
              <a:rPr lang="en-GB" sz="2000" dirty="0" err="1">
                <a:solidFill>
                  <a:schemeClr val="bg1"/>
                </a:solidFill>
                <a:latin typeface="Lato"/>
                <a:ea typeface="Lato"/>
                <a:cs typeface="Lato"/>
              </a:rPr>
              <a:t>NbS</a:t>
            </a:r>
            <a:r>
              <a:rPr lang="en-GB" sz="2000" dirty="0">
                <a:solidFill>
                  <a:schemeClr val="bg1"/>
                </a:solidFill>
                <a:latin typeface="Lato"/>
                <a:ea typeface="Lato"/>
                <a:cs typeface="Lato"/>
              </a:rPr>
              <a:t>.</a:t>
            </a:r>
          </a:p>
          <a:p>
            <a:pPr marL="457200" indent="-457200" algn="just">
              <a:buFont typeface="+mj-lt"/>
              <a:buAutoNum type="arabicParenR"/>
            </a:pPr>
            <a:endParaRPr lang="en-GB" sz="2000" dirty="0">
              <a:solidFill>
                <a:schemeClr val="bg1"/>
              </a:solidFill>
              <a:latin typeface="Lato"/>
              <a:ea typeface="Lato"/>
              <a:cs typeface="Lato"/>
            </a:endParaRPr>
          </a:p>
          <a:p>
            <a:pPr marL="457200" indent="-457200" algn="just">
              <a:buFont typeface="+mj-lt"/>
              <a:buAutoNum type="arabicParenR"/>
            </a:pPr>
            <a:endParaRPr lang="en-GB" sz="2000" dirty="0">
              <a:solidFill>
                <a:schemeClr val="bg1"/>
              </a:solidFill>
              <a:latin typeface="Lato"/>
              <a:ea typeface="Lato"/>
              <a:cs typeface="Lato"/>
            </a:endParaRPr>
          </a:p>
          <a:p>
            <a:pPr marL="457200" indent="-457200" algn="just">
              <a:buFont typeface="+mj-lt"/>
              <a:buAutoNum type="arabicParenR"/>
            </a:pP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In OPERANDUM capacity building activities in the Arab region and in Western Balkans and Central Asia, we found technical, institutional / organisational, and policy challenges for </a:t>
            </a:r>
            <a:r>
              <a:rPr lang="en-GB" sz="2000" dirty="0" err="1">
                <a:solidFill>
                  <a:schemeClr val="bg1"/>
                </a:solidFill>
                <a:latin typeface="Lato" panose="020F0502020204030203" pitchFamily="34" charset="0"/>
                <a:ea typeface="Lato" panose="020F0502020204030203" pitchFamily="34" charset="0"/>
                <a:cs typeface="Lato" panose="020F0502020204030203" pitchFamily="34" charset="0"/>
              </a:rPr>
              <a:t>NbS</a:t>
            </a:r>
            <a:r>
              <a:rPr lang="en-GB" sz="2000" dirty="0">
                <a:solidFill>
                  <a:schemeClr val="bg1"/>
                </a:solidFill>
                <a:latin typeface="Lato" panose="020F0502020204030203" pitchFamily="34" charset="0"/>
                <a:ea typeface="Lato" panose="020F0502020204030203" pitchFamily="34" charset="0"/>
                <a:cs typeface="Lato" panose="020F0502020204030203" pitchFamily="34" charset="0"/>
              </a:rPr>
              <a:t> uptake.</a:t>
            </a:r>
            <a:endParaRPr lang="en-GB" sz="2000" dirty="0">
              <a:solidFill>
                <a:schemeClr val="bg1"/>
              </a:solidFill>
              <a:latin typeface="Lato"/>
              <a:ea typeface="Lato"/>
              <a:cs typeface="Lato"/>
            </a:endParaRPr>
          </a:p>
          <a:p>
            <a:pPr marL="914400" lvl="1" indent="-457200" algn="just">
              <a:buFont typeface="Arial"/>
              <a:buChar char="•"/>
            </a:pPr>
            <a:endParaRPr lang="en-GB" sz="2000" dirty="0">
              <a:solidFill>
                <a:schemeClr val="bg1"/>
              </a:solidFill>
              <a:latin typeface="Lato"/>
              <a:ea typeface="Lato"/>
              <a:cs typeface="Lato"/>
            </a:endParaRPr>
          </a:p>
          <a:p>
            <a:pPr marL="457200" indent="-457200" algn="just">
              <a:buFont typeface="+mj-lt"/>
              <a:buAutoNum type="arabicParenR"/>
            </a:pPr>
            <a:endParaRPr lang="en-GB" dirty="0">
              <a:solidFill>
                <a:schemeClr val="bg1"/>
              </a:solidFill>
              <a:latin typeface="Calibri" panose="020F0502020204030204"/>
              <a:ea typeface="Lato"/>
              <a:cs typeface="Calibri" panose="020F0502020204030204"/>
            </a:endParaRPr>
          </a:p>
          <a:p>
            <a:pPr lvl="1" algn="just"/>
            <a:endParaRPr lang="en-GB" sz="2000" dirty="0">
              <a:latin typeface="Lato"/>
              <a:ea typeface="Lato"/>
              <a:cs typeface="Lato"/>
            </a:endParaRPr>
          </a:p>
          <a:p>
            <a:pPr marL="457200" indent="-457200">
              <a:buFont typeface="Calibri Light" panose="020F0302020204030204"/>
              <a:buAutoNum type="arabicParenR"/>
            </a:pPr>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a:p>
            <a:endParaRPr lang="en-GB" sz="32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243678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Further reading  </a:t>
            </a:r>
            <a:endParaRPr lang="en-GB" sz="320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3" name="TextBox 2">
            <a:extLst>
              <a:ext uri="{FF2B5EF4-FFF2-40B4-BE49-F238E27FC236}">
                <a16:creationId xmlns:a16="http://schemas.microsoft.com/office/drawing/2014/main" id="{1B2729B3-46F6-D2A9-28BC-CCE9BD2AD42D}"/>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32</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CasellaDiTesto 1">
            <a:extLst>
              <a:ext uri="{FF2B5EF4-FFF2-40B4-BE49-F238E27FC236}">
                <a16:creationId xmlns:a16="http://schemas.microsoft.com/office/drawing/2014/main" id="{077934D9-7D1D-F5AB-A380-7C711CA8BDE7}"/>
              </a:ext>
            </a:extLst>
          </p:cNvPr>
          <p:cNvSpPr txBox="1"/>
          <p:nvPr/>
        </p:nvSpPr>
        <p:spPr>
          <a:xfrm>
            <a:off x="299884" y="1377781"/>
            <a:ext cx="11592232" cy="461664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GB" sz="1400" b="1" dirty="0">
                <a:solidFill>
                  <a:srgbClr val="00B0F0"/>
                </a:solidFill>
                <a:latin typeface="Lato" panose="020F0502020204030203" pitchFamily="34" charset="0"/>
                <a:ea typeface="Lato" panose="020F0502020204030203" pitchFamily="34" charset="0"/>
                <a:cs typeface="Lato" panose="020F0502020204030203" pitchFamily="34" charset="0"/>
              </a:rPr>
              <a:t>OPERANDUM results</a:t>
            </a:r>
            <a:endParaRPr lang="it-IT" sz="1800" dirty="0">
              <a:solidFill>
                <a:srgbClr val="00B0F0"/>
              </a:solidFill>
              <a:latin typeface="Lato"/>
              <a:ea typeface="Lato"/>
              <a:cs typeface="Calibri" panose="020F0502020204030204"/>
            </a:endParaRPr>
          </a:p>
          <a:p>
            <a:pPr marL="285750" indent="-285750">
              <a:lnSpc>
                <a:spcPct val="90000"/>
              </a:lnSpc>
              <a:buClr>
                <a:srgbClr val="00B0F0"/>
              </a:buClr>
              <a:buFont typeface="Arial" panose="020B0604020202020204" pitchFamily="34" charset="0"/>
              <a:buChar char="•"/>
            </a:pPr>
            <a:r>
              <a:rPr lang="en-US" sz="1400" dirty="0" err="1">
                <a:latin typeface="Lato" panose="020F0502020204030203" pitchFamily="34" charset="0"/>
                <a:ea typeface="Lato" panose="020F0502020204030203" pitchFamily="34" charset="0"/>
                <a:cs typeface="Lato" panose="020F0502020204030203" pitchFamily="34" charset="0"/>
              </a:rPr>
              <a:t>Kalas</a:t>
            </a:r>
            <a:r>
              <a:rPr lang="en-US" sz="1400" dirty="0">
                <a:latin typeface="Lato" panose="020F0502020204030203" pitchFamily="34" charset="0"/>
                <a:ea typeface="Lato" panose="020F0502020204030203" pitchFamily="34" charset="0"/>
                <a:cs typeface="Lato" panose="020F0502020204030203" pitchFamily="34" charset="0"/>
              </a:rPr>
              <a:t> et al. (2019) Deliverable 6.1: Synthesis report of authorization/permission requirements at National level. H2020 OPERANDUM project.</a:t>
            </a:r>
            <a:r>
              <a:rPr lang="en-US" sz="1400" dirty="0">
                <a:latin typeface="Lato" panose="020F0502020204030203" pitchFamily="34" charset="0"/>
                <a:ea typeface="Lato" panose="020F0502020204030203" pitchFamily="34" charset="0"/>
                <a:cs typeface="Lato" panose="020F0502020204030203" pitchFamily="34" charset="0"/>
                <a:hlinkClick r:id="rId5">
                  <a:extLst>
                    <a:ext uri="{A12FA001-AC4F-418D-AE19-62706E023703}">
                      <ahyp:hlinkClr xmlns:ahyp="http://schemas.microsoft.com/office/drawing/2018/hyperlinkcolor" val="tx"/>
                    </a:ext>
                  </a:extLst>
                </a:hlinkClick>
              </a:rPr>
              <a:t> Link</a:t>
            </a:r>
            <a:r>
              <a:rPr lang="en-US" sz="1400" dirty="0">
                <a:latin typeface="Lato" panose="020F0502020204030203" pitchFamily="34" charset="0"/>
                <a:ea typeface="Lato" panose="020F0502020204030203" pitchFamily="34" charset="0"/>
                <a:cs typeface="Lato" panose="020F0502020204030203" pitchFamily="34" charset="0"/>
              </a:rPr>
              <a:t>.</a:t>
            </a:r>
          </a:p>
          <a:p>
            <a:pPr>
              <a:lnSpc>
                <a:spcPct val="90000"/>
              </a:lnSpc>
            </a:pPr>
            <a:endParaRPr lang="en-US" sz="1400" b="1" dirty="0">
              <a:solidFill>
                <a:srgbClr val="8DC549"/>
              </a:solidFill>
              <a:latin typeface="Lato"/>
              <a:ea typeface="Lato"/>
              <a:cs typeface="Lato"/>
            </a:endParaRPr>
          </a:p>
          <a:p>
            <a:pPr>
              <a:lnSpc>
                <a:spcPct val="90000"/>
              </a:lnSpc>
            </a:pPr>
            <a:br>
              <a:rPr lang="en-US" sz="1400" b="1" dirty="0">
                <a:solidFill>
                  <a:srgbClr val="8DC549"/>
                </a:solidFill>
                <a:latin typeface="Lato"/>
                <a:ea typeface="Lato"/>
                <a:cs typeface="Lato"/>
              </a:rPr>
            </a:br>
            <a:endParaRPr lang="en-US" sz="1400" b="1" dirty="0">
              <a:solidFill>
                <a:srgbClr val="8DC549"/>
              </a:solidFill>
              <a:latin typeface="Lato"/>
              <a:ea typeface="Lato"/>
              <a:cs typeface="Lato"/>
            </a:endParaRPr>
          </a:p>
          <a:p>
            <a:pPr>
              <a:lnSpc>
                <a:spcPct val="90000"/>
              </a:lnSpc>
            </a:pPr>
            <a:r>
              <a:rPr lang="en-GB" sz="1400" b="1" dirty="0">
                <a:solidFill>
                  <a:srgbClr val="8DC549"/>
                </a:solidFill>
                <a:latin typeface="Lato" panose="020F0502020204030203" pitchFamily="34" charset="0"/>
                <a:ea typeface="Lato" panose="020F0502020204030203" pitchFamily="34" charset="0"/>
                <a:cs typeface="Lato" panose="020F0502020204030203" pitchFamily="34" charset="0"/>
              </a:rPr>
              <a:t>Nature-based Solutions in the policy context</a:t>
            </a:r>
            <a:endParaRPr lang="en-US"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Clr>
                <a:srgbClr val="8DC548"/>
              </a:buClr>
              <a:buFont typeface="Arial"/>
              <a:buChar char="•"/>
            </a:pPr>
            <a:r>
              <a:rPr lang="en-US" sz="1400" dirty="0">
                <a:latin typeface="Lato" panose="020F0502020204030203" pitchFamily="34" charset="0"/>
                <a:ea typeface="Lato" panose="020F0502020204030203" pitchFamily="34" charset="0"/>
                <a:cs typeface="Lato" panose="020F0502020204030203" pitchFamily="34" charset="0"/>
              </a:rPr>
              <a:t>Casado-Asensio et al. (2019). Green Triangular Co-operation Policy Paper: An Accelerator to Sustainable Development. 10.1787/24140929. </a:t>
            </a:r>
            <a:r>
              <a:rPr lang="en-US" sz="1400" dirty="0">
                <a:latin typeface="Lato" panose="020F0502020204030203" pitchFamily="34" charset="0"/>
                <a:ea typeface="Lato" panose="020F0502020204030203" pitchFamily="34" charset="0"/>
                <a:cs typeface="Lato" panose="020F0502020204030203" pitchFamily="34" charset="0"/>
                <a:hlinkClick r:id="rId6">
                  <a:extLst>
                    <a:ext uri="{A12FA001-AC4F-418D-AE19-62706E023703}">
                      <ahyp:hlinkClr xmlns:ahyp="http://schemas.microsoft.com/office/drawing/2018/hyperlinkcolor" val="tx"/>
                    </a:ext>
                  </a:extLst>
                </a:hlinkClick>
              </a:rPr>
              <a:t>Link</a:t>
            </a:r>
            <a:r>
              <a:rPr lang="en-US" sz="1400" dirty="0">
                <a:latin typeface="Lato" panose="020F0502020204030203" pitchFamily="34" charset="0"/>
                <a:ea typeface="Lato" panose="020F0502020204030203" pitchFamily="34" charset="0"/>
                <a:cs typeface="Lato" panose="020F0502020204030203" pitchFamily="34" charset="0"/>
              </a:rPr>
              <a:t>.</a:t>
            </a:r>
            <a:br>
              <a:rPr lang="en-US" sz="1400" dirty="0">
                <a:latin typeface="Lato" panose="020F0502020204030203" pitchFamily="34" charset="0"/>
                <a:ea typeface="Lato" panose="020F0502020204030203" pitchFamily="34" charset="0"/>
                <a:cs typeface="Lato" panose="020F0502020204030203" pitchFamily="34" charset="0"/>
              </a:rPr>
            </a:br>
            <a:endParaRPr lang="it-IT"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Clr>
                <a:srgbClr val="8DC548"/>
              </a:buClr>
              <a:buFont typeface="Arial"/>
              <a:buChar char="•"/>
            </a:pPr>
            <a:r>
              <a:rPr lang="en-US" sz="1400" dirty="0" err="1">
                <a:latin typeface="Lato" panose="020F0502020204030203" pitchFamily="34" charset="0"/>
                <a:ea typeface="Lato" panose="020F0502020204030203" pitchFamily="34" charset="0"/>
                <a:cs typeface="Lato" panose="020F0502020204030203" pitchFamily="34" charset="0"/>
              </a:rPr>
              <a:t>Faivre</a:t>
            </a:r>
            <a:r>
              <a:rPr lang="en-US" sz="1400" dirty="0">
                <a:latin typeface="Lato" panose="020F0502020204030203" pitchFamily="34" charset="0"/>
                <a:ea typeface="Lato" panose="020F0502020204030203" pitchFamily="34" charset="0"/>
                <a:cs typeface="Lato" panose="020F0502020204030203" pitchFamily="34" charset="0"/>
              </a:rPr>
              <a:t> et al. (2017). Nature-Based Solutions in the EU: Innovating with nature to address social, economic and environmental challenges. </a:t>
            </a:r>
            <a:r>
              <a:rPr lang="en-US" sz="1400" i="1" dirty="0">
                <a:latin typeface="Lato" panose="020F0502020204030203" pitchFamily="34" charset="0"/>
                <a:ea typeface="Lato" panose="020F0502020204030203" pitchFamily="34" charset="0"/>
                <a:cs typeface="Lato" panose="020F0502020204030203" pitchFamily="34" charset="0"/>
              </a:rPr>
              <a:t>Environmental research</a:t>
            </a:r>
            <a:r>
              <a:rPr lang="en-US" sz="1400" dirty="0">
                <a:latin typeface="Lato" panose="020F0502020204030203" pitchFamily="34" charset="0"/>
                <a:ea typeface="Lato" panose="020F0502020204030203" pitchFamily="34" charset="0"/>
                <a:cs typeface="Lato" panose="020F0502020204030203" pitchFamily="34" charset="0"/>
              </a:rPr>
              <a:t>, 159, 509-518. </a:t>
            </a:r>
            <a:r>
              <a:rPr lang="en-US" sz="1400" dirty="0">
                <a:latin typeface="Lato" panose="020F0502020204030203" pitchFamily="34" charset="0"/>
                <a:ea typeface="Lato" panose="020F0502020204030203" pitchFamily="34" charset="0"/>
                <a:cs typeface="Lato" panose="020F0502020204030203" pitchFamily="34" charset="0"/>
                <a:hlinkClick r:id="rId7">
                  <a:extLst>
                    <a:ext uri="{A12FA001-AC4F-418D-AE19-62706E023703}">
                      <ahyp:hlinkClr xmlns:ahyp="http://schemas.microsoft.com/office/drawing/2018/hyperlinkcolor" val="tx"/>
                    </a:ext>
                  </a:extLst>
                </a:hlinkClick>
              </a:rPr>
              <a:t>Link</a:t>
            </a:r>
            <a:r>
              <a:rPr lang="en-US" sz="1400" dirty="0">
                <a:latin typeface="Lato" panose="020F0502020204030203" pitchFamily="34" charset="0"/>
                <a:ea typeface="Lato" panose="020F0502020204030203" pitchFamily="34" charset="0"/>
                <a:cs typeface="Lato" panose="020F0502020204030203" pitchFamily="34" charset="0"/>
              </a:rPr>
              <a:t>.</a:t>
            </a:r>
            <a:br>
              <a:rPr lang="en-US" sz="1400" dirty="0">
                <a:latin typeface="Lato" panose="020F0502020204030203" pitchFamily="34" charset="0"/>
                <a:ea typeface="Lato" panose="020F0502020204030203" pitchFamily="34" charset="0"/>
                <a:cs typeface="Lato" panose="020F0502020204030203" pitchFamily="34" charset="0"/>
              </a:rPr>
            </a:br>
            <a:endParaRPr lang="en-US" sz="1400" dirty="0">
              <a:latin typeface="Lato" panose="020F0502020204030203" pitchFamily="34" charset="0"/>
              <a:ea typeface="Lato" panose="020F0502020204030203" pitchFamily="34" charset="0"/>
              <a:cs typeface="Lato" panose="020F0502020204030203" pitchFamily="34" charset="0"/>
            </a:endParaRPr>
          </a:p>
          <a:p>
            <a:pPr marL="285750" indent="-285750">
              <a:lnSpc>
                <a:spcPct val="90000"/>
              </a:lnSpc>
              <a:buClr>
                <a:srgbClr val="8DC548"/>
              </a:buClr>
              <a:buFont typeface="Arial"/>
              <a:buChar char="•"/>
            </a:pPr>
            <a:r>
              <a:rPr lang="en-US" sz="1400" dirty="0" err="1">
                <a:latin typeface="Lato" panose="020F0502020204030203" pitchFamily="34" charset="0"/>
                <a:ea typeface="Lato" panose="020F0502020204030203" pitchFamily="34" charset="0"/>
                <a:cs typeface="Lato" panose="020F0502020204030203" pitchFamily="34" charset="0"/>
              </a:rPr>
              <a:t>Ruangpan</a:t>
            </a:r>
            <a:r>
              <a:rPr lang="en-US" sz="1400" dirty="0">
                <a:latin typeface="Lato" panose="020F0502020204030203" pitchFamily="34" charset="0"/>
                <a:ea typeface="Lato" panose="020F0502020204030203" pitchFamily="34" charset="0"/>
                <a:cs typeface="Lato" panose="020F0502020204030203" pitchFamily="34" charset="0"/>
              </a:rPr>
              <a:t> et al. (2020). Nature-based solutions for hydro-meteorological risk reduction: A state-of-the-art review of the research area. </a:t>
            </a:r>
            <a:r>
              <a:rPr lang="en-US" sz="1400" i="1" dirty="0">
                <a:latin typeface="Lato" panose="020F0502020204030203" pitchFamily="34" charset="0"/>
                <a:ea typeface="Lato" panose="020F0502020204030203" pitchFamily="34" charset="0"/>
                <a:cs typeface="Lato" panose="020F0502020204030203" pitchFamily="34" charset="0"/>
              </a:rPr>
              <a:t>Natural Hazards and Earth System Sciences</a:t>
            </a:r>
            <a:r>
              <a:rPr lang="en-US" sz="1400" dirty="0">
                <a:latin typeface="Lato" panose="020F0502020204030203" pitchFamily="34" charset="0"/>
                <a:ea typeface="Lato" panose="020F0502020204030203" pitchFamily="34" charset="0"/>
                <a:cs typeface="Lato" panose="020F0502020204030203" pitchFamily="34" charset="0"/>
              </a:rPr>
              <a:t>, 20(1), 243-270. </a:t>
            </a:r>
            <a:r>
              <a:rPr lang="en-US" sz="1400" dirty="0">
                <a:latin typeface="Lato" panose="020F0502020204030203" pitchFamily="34" charset="0"/>
                <a:ea typeface="Lato" panose="020F0502020204030203" pitchFamily="34" charset="0"/>
                <a:cs typeface="Lato" panose="020F0502020204030203" pitchFamily="34" charset="0"/>
                <a:hlinkClick r:id="rId8">
                  <a:extLst>
                    <a:ext uri="{A12FA001-AC4F-418D-AE19-62706E023703}">
                      <ahyp:hlinkClr xmlns:ahyp="http://schemas.microsoft.com/office/drawing/2018/hyperlinkcolor" val="tx"/>
                    </a:ext>
                  </a:extLst>
                </a:hlinkClick>
              </a:rPr>
              <a:t>Link</a:t>
            </a:r>
            <a:r>
              <a:rPr lang="en-US" sz="1400" dirty="0">
                <a:latin typeface="Lato" panose="020F0502020204030203" pitchFamily="34" charset="0"/>
                <a:ea typeface="Lato" panose="020F0502020204030203" pitchFamily="34" charset="0"/>
                <a:cs typeface="Lato" panose="020F0502020204030203" pitchFamily="34" charset="0"/>
              </a:rPr>
              <a:t>.</a:t>
            </a:r>
          </a:p>
          <a:p>
            <a:pPr>
              <a:lnSpc>
                <a:spcPct val="90000"/>
              </a:lnSpc>
            </a:pPr>
            <a:br>
              <a:rPr lang="en-US" sz="1400" b="1" i="0" u="none" strike="noStrike" dirty="0">
                <a:solidFill>
                  <a:srgbClr val="FF8400"/>
                </a:solidFill>
                <a:effectLst/>
                <a:latin typeface="Lato" panose="020F0502020204030203" pitchFamily="34" charset="0"/>
                <a:ea typeface="Lato" panose="020F0502020204030203" pitchFamily="34" charset="0"/>
                <a:cs typeface="Lato" panose="020F0502020204030203" pitchFamily="34" charset="0"/>
              </a:rPr>
            </a:br>
            <a:br>
              <a:rPr lang="en-US" sz="1400" b="1" i="0" u="none" strike="noStrike" dirty="0">
                <a:solidFill>
                  <a:srgbClr val="FF8400"/>
                </a:solidFill>
                <a:effectLst/>
                <a:latin typeface="Lato" panose="020F0502020204030203" pitchFamily="34" charset="0"/>
                <a:ea typeface="Lato" panose="020F0502020204030203" pitchFamily="34" charset="0"/>
                <a:cs typeface="Lato" panose="020F0502020204030203" pitchFamily="34" charset="0"/>
              </a:rPr>
            </a:br>
            <a:br>
              <a:rPr lang="en-US" sz="1400" b="1" i="0" u="none" strike="noStrike" dirty="0">
                <a:solidFill>
                  <a:srgbClr val="FF8400"/>
                </a:solidFill>
                <a:effectLst/>
                <a:latin typeface="Lato" panose="020F0502020204030203" pitchFamily="34" charset="0"/>
                <a:ea typeface="Lato" panose="020F0502020204030203" pitchFamily="34" charset="0"/>
                <a:cs typeface="Lato" panose="020F0502020204030203" pitchFamily="34" charset="0"/>
              </a:rPr>
            </a:br>
            <a:r>
              <a:rPr lang="en-GB" sz="1400" b="1" i="0" u="none" strike="noStrike" dirty="0">
                <a:solidFill>
                  <a:srgbClr val="FF8400"/>
                </a:solidFill>
                <a:effectLst/>
                <a:latin typeface="Lato" panose="020F0502020204030203" pitchFamily="34" charset="0"/>
                <a:ea typeface="Lato" panose="020F0502020204030203" pitchFamily="34" charset="0"/>
                <a:cs typeface="Lato" panose="020F0502020204030203" pitchFamily="34" charset="0"/>
              </a:rPr>
              <a:t>Nature-based Solutions</a:t>
            </a:r>
            <a:endParaRPr lang="en-US" sz="1400" dirty="0">
              <a:latin typeface="Lato" panose="020F0502020204030203" pitchFamily="34" charset="0"/>
              <a:ea typeface="Lato" panose="020F0502020204030203" pitchFamily="34" charset="0"/>
              <a:cs typeface="Lato" panose="020F0502020204030203" pitchFamily="34" charset="0"/>
            </a:endParaRPr>
          </a:p>
          <a:p>
            <a:pPr marL="285750" indent="-285750" algn="l" rtl="0" fontAlgn="base">
              <a:buClr>
                <a:srgbClr val="FF8400"/>
              </a:buClr>
              <a:buFont typeface="Arial" panose="020B0604020202020204" pitchFamily="34" charset="0"/>
              <a:buChar char="•"/>
            </a:pPr>
            <a:r>
              <a:rPr lang="en-US" sz="1400" b="0" i="0" u="none" strike="noStrike" dirty="0">
                <a:effectLst/>
                <a:latin typeface="Lato" panose="020F0502020204030203" pitchFamily="34" charset="0"/>
                <a:ea typeface="Lato" panose="020F0502020204030203" pitchFamily="34" charset="0"/>
                <a:cs typeface="Lato" panose="020F0502020204030203" pitchFamily="34" charset="0"/>
              </a:rPr>
              <a:t>IUCN (2016) Nature-based solutions. </a:t>
            </a:r>
            <a:r>
              <a:rPr lang="en-US" sz="1400" b="0" i="0" u="sng" strike="noStrike" dirty="0">
                <a:effectLst/>
                <a:latin typeface="Lato" panose="020F0502020204030203" pitchFamily="34" charset="0"/>
                <a:ea typeface="Lato" panose="020F0502020204030203" pitchFamily="34" charset="0"/>
                <a:cs typeface="Lato" panose="020F0502020204030203" pitchFamily="34" charset="0"/>
                <a:hlinkClick r:id="rId9">
                  <a:extLst>
                    <a:ext uri="{A12FA001-AC4F-418D-AE19-62706E023703}">
                      <ahyp:hlinkClr xmlns:ahyp="http://schemas.microsoft.com/office/drawing/2018/hyperlinkcolor" val="tx"/>
                    </a:ext>
                  </a:extLst>
                </a:hlinkClick>
              </a:rPr>
              <a:t>Link</a:t>
            </a:r>
            <a:r>
              <a:rPr lang="it-IT" sz="1400" b="0" i="0" dirty="0">
                <a:effectLst/>
                <a:latin typeface="Lato" panose="020F0502020204030203" pitchFamily="34" charset="0"/>
                <a:ea typeface="Lato" panose="020F0502020204030203" pitchFamily="34" charset="0"/>
                <a:cs typeface="Lato" panose="020F0502020204030203" pitchFamily="34" charset="0"/>
              </a:rPr>
              <a:t>​.</a:t>
            </a:r>
          </a:p>
          <a:p>
            <a:pPr marL="285750" indent="-285750" algn="l" rtl="0" fontAlgn="base">
              <a:buClr>
                <a:srgbClr val="FF8400"/>
              </a:buClr>
              <a:buFont typeface="Arial" panose="020B0604020202020204" pitchFamily="34" charset="0"/>
              <a:buChar char="•"/>
            </a:pPr>
            <a:endParaRPr lang="it-IT" sz="1400" dirty="0">
              <a:solidFill>
                <a:srgbClr val="000000"/>
              </a:solidFill>
              <a:latin typeface="Lato" panose="020F0502020204030203" pitchFamily="34" charset="0"/>
              <a:ea typeface="Lato" panose="020F0502020204030203" pitchFamily="34" charset="0"/>
              <a:cs typeface="Lato" panose="020F0502020204030203" pitchFamily="34" charset="0"/>
            </a:endParaRPr>
          </a:p>
          <a:p>
            <a:pPr marL="285750" indent="-285750" algn="l" rtl="0" fontAlgn="base">
              <a:buClr>
                <a:srgbClr val="FF8400"/>
              </a:buClr>
              <a:buFont typeface="Arial" panose="020B0604020202020204" pitchFamily="34" charset="0"/>
              <a:buChar char="•"/>
            </a:pPr>
            <a:r>
              <a:rPr lang="it-IT" sz="1400" b="0" i="0" dirty="0">
                <a:solidFill>
                  <a:srgbClr val="000000"/>
                </a:solidFill>
                <a:effectLst/>
                <a:latin typeface="Lato" panose="020F0502020204030203" pitchFamily="34" charset="0"/>
                <a:ea typeface="Lato" panose="020F0502020204030203" pitchFamily="34" charset="0"/>
                <a:cs typeface="Lato" panose="020F0502020204030203" pitchFamily="34" charset="0"/>
              </a:rPr>
              <a:t>UNEP (2022) Nature-</a:t>
            </a:r>
            <a:r>
              <a:rPr lang="it-IT" sz="1400" b="0" i="0" dirty="0" err="1">
                <a:solidFill>
                  <a:srgbClr val="000000"/>
                </a:solidFill>
                <a:effectLst/>
                <a:latin typeface="Lato" panose="020F0502020204030203" pitchFamily="34" charset="0"/>
                <a:ea typeface="Lato" panose="020F0502020204030203" pitchFamily="34" charset="0"/>
                <a:cs typeface="Lato" panose="020F0502020204030203" pitchFamily="34" charset="0"/>
              </a:rPr>
              <a:t>based</a:t>
            </a:r>
            <a:r>
              <a:rPr lang="it-IT" sz="14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a:t>
            </a:r>
            <a:r>
              <a:rPr lang="it-IT" sz="1400" b="0" i="0" dirty="0" err="1">
                <a:solidFill>
                  <a:srgbClr val="000000"/>
                </a:solidFill>
                <a:effectLst/>
                <a:latin typeface="Lato" panose="020F0502020204030203" pitchFamily="34" charset="0"/>
                <a:ea typeface="Lato" panose="020F0502020204030203" pitchFamily="34" charset="0"/>
                <a:cs typeface="Lato" panose="020F0502020204030203" pitchFamily="34" charset="0"/>
              </a:rPr>
              <a:t>solutions</a:t>
            </a:r>
            <a:r>
              <a:rPr lang="it-IT" sz="14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for </a:t>
            </a:r>
            <a:r>
              <a:rPr lang="it-IT" sz="1400" b="0" i="0" dirty="0" err="1">
                <a:solidFill>
                  <a:srgbClr val="000000"/>
                </a:solidFill>
                <a:effectLst/>
                <a:latin typeface="Lato" panose="020F0502020204030203" pitchFamily="34" charset="0"/>
                <a:ea typeface="Lato" panose="020F0502020204030203" pitchFamily="34" charset="0"/>
                <a:cs typeface="Lato" panose="020F0502020204030203" pitchFamily="34" charset="0"/>
              </a:rPr>
              <a:t>supporting</a:t>
            </a:r>
            <a:r>
              <a:rPr lang="it-IT" sz="14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a:t>
            </a:r>
            <a:r>
              <a:rPr lang="it-IT" sz="1400" b="0" i="0" dirty="0" err="1">
                <a:solidFill>
                  <a:srgbClr val="000000"/>
                </a:solidFill>
                <a:effectLst/>
                <a:latin typeface="Lato" panose="020F0502020204030203" pitchFamily="34" charset="0"/>
                <a:ea typeface="Lato" panose="020F0502020204030203" pitchFamily="34" charset="0"/>
                <a:cs typeface="Lato" panose="020F0502020204030203" pitchFamily="34" charset="0"/>
              </a:rPr>
              <a:t>sustainable</a:t>
            </a:r>
            <a:r>
              <a:rPr lang="it-IT" sz="14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a:t>
            </a:r>
            <a:r>
              <a:rPr lang="it-IT" sz="1400" b="0" i="0" dirty="0" err="1">
                <a:solidFill>
                  <a:srgbClr val="000000"/>
                </a:solidFill>
                <a:effectLst/>
                <a:latin typeface="Lato" panose="020F0502020204030203" pitchFamily="34" charset="0"/>
                <a:ea typeface="Lato" panose="020F0502020204030203" pitchFamily="34" charset="0"/>
                <a:cs typeface="Lato" panose="020F0502020204030203" pitchFamily="34" charset="0"/>
              </a:rPr>
              <a:t>development</a:t>
            </a:r>
            <a:r>
              <a:rPr lang="it-IT" sz="1400" b="0" i="0" dirty="0">
                <a:solidFill>
                  <a:srgbClr val="000000"/>
                </a:solidFill>
                <a:effectLst/>
                <a:latin typeface="Lato" panose="020F0502020204030203" pitchFamily="34" charset="0"/>
                <a:ea typeface="Lato" panose="020F0502020204030203" pitchFamily="34" charset="0"/>
                <a:cs typeface="Lato" panose="020F0502020204030203" pitchFamily="34" charset="0"/>
              </a:rPr>
              <a:t>. </a:t>
            </a:r>
            <a:r>
              <a:rPr lang="it-IT" sz="1400" b="0" i="1" dirty="0">
                <a:solidFill>
                  <a:srgbClr val="000000"/>
                </a:solidFill>
                <a:effectLst/>
                <a:latin typeface="Lato" panose="020F0502020204030203" pitchFamily="34" charset="0"/>
                <a:ea typeface="Lato" panose="020F0502020204030203" pitchFamily="34" charset="0"/>
                <a:cs typeface="Lato" panose="020F0502020204030203" pitchFamily="34" charset="0"/>
              </a:rPr>
              <a:t>UNEP/EA.5/Res</a:t>
            </a:r>
            <a:r>
              <a:rPr lang="it-IT" sz="1400" b="0" i="1" dirty="0">
                <a:effectLst/>
                <a:latin typeface="Lato" panose="020F0502020204030203" pitchFamily="34" charset="0"/>
                <a:ea typeface="Lato" panose="020F0502020204030203" pitchFamily="34" charset="0"/>
                <a:cs typeface="Lato" panose="020F0502020204030203" pitchFamily="34" charset="0"/>
              </a:rPr>
              <a:t>.5</a:t>
            </a:r>
            <a:r>
              <a:rPr lang="it-IT" sz="1400" b="0" i="0" dirty="0">
                <a:effectLst/>
                <a:latin typeface="Lato" panose="020F0502020204030203" pitchFamily="34" charset="0"/>
                <a:ea typeface="Lato" panose="020F0502020204030203" pitchFamily="34" charset="0"/>
                <a:cs typeface="Lato" panose="020F0502020204030203" pitchFamily="34" charset="0"/>
              </a:rPr>
              <a:t>. </a:t>
            </a:r>
            <a:r>
              <a:rPr lang="it-IT" sz="1400" b="0" i="0" dirty="0">
                <a:effectLst/>
                <a:latin typeface="Lato" panose="020F0502020204030203" pitchFamily="34" charset="0"/>
                <a:ea typeface="Lato" panose="020F0502020204030203" pitchFamily="34" charset="0"/>
                <a:cs typeface="Lato" panose="020F0502020204030203" pitchFamily="34" charset="0"/>
                <a:hlinkClick r:id="rId10">
                  <a:extLst>
                    <a:ext uri="{A12FA001-AC4F-418D-AE19-62706E023703}">
                      <ahyp:hlinkClr xmlns:ahyp="http://schemas.microsoft.com/office/drawing/2018/hyperlinkcolor" val="tx"/>
                    </a:ext>
                  </a:extLst>
                </a:hlinkClick>
              </a:rPr>
              <a:t>Link</a:t>
            </a:r>
            <a:r>
              <a:rPr lang="it-IT" sz="1400" b="0" i="0" dirty="0">
                <a:effectLst/>
                <a:latin typeface="Lato" panose="020F0502020204030203" pitchFamily="34" charset="0"/>
                <a:ea typeface="Lato" panose="020F0502020204030203" pitchFamily="34" charset="0"/>
                <a:cs typeface="Lato" panose="020F0502020204030203" pitchFamily="34" charset="0"/>
              </a:rPr>
              <a:t>.</a:t>
            </a:r>
          </a:p>
          <a:p>
            <a:pPr marL="285750" indent="-285750">
              <a:lnSpc>
                <a:spcPct val="90000"/>
              </a:lnSpc>
              <a:buFont typeface="Arial"/>
              <a:buChar char="•"/>
            </a:pPr>
            <a:endParaRPr lang="it-IT" sz="1400" dirty="0">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7000376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outdoor, nature, mountain, dirt&#10;&#10;Description automatically generated">
            <a:extLst>
              <a:ext uri="{FF2B5EF4-FFF2-40B4-BE49-F238E27FC236}">
                <a16:creationId xmlns:a16="http://schemas.microsoft.com/office/drawing/2014/main" id="{BE060F61-9D3A-45E6-AF80-B2881B5E5DEE}"/>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5000"/>
                    </a14:imgEffect>
                  </a14:imgLayer>
                </a14:imgProps>
              </a:ext>
              <a:ext uri="{28A0092B-C50C-407E-A947-70E740481C1C}">
                <a14:useLocalDpi xmlns:a14="http://schemas.microsoft.com/office/drawing/2010/main"/>
              </a:ext>
              <a:ext uri="{837473B0-CC2E-450A-ABE3-18F120FF3D39}">
                <a1611:picAttrSrcUrl xmlns:a1611="http://schemas.microsoft.com/office/drawing/2016/11/main" r:id="rId5"/>
              </a:ext>
            </a:extLst>
          </a:blip>
          <a:srcRect/>
          <a:stretch/>
        </p:blipFill>
        <p:spPr>
          <a:xfrm>
            <a:off x="6106884" y="486783"/>
            <a:ext cx="6085116" cy="6371217"/>
          </a:xfrm>
          <a:prstGeom prst="rect">
            <a:avLst/>
          </a:prstGeom>
        </p:spPr>
      </p:pic>
      <p:sp>
        <p:nvSpPr>
          <p:cNvPr id="4" name="Rectangle 3">
            <a:extLst>
              <a:ext uri="{FF2B5EF4-FFF2-40B4-BE49-F238E27FC236}">
                <a16:creationId xmlns:a16="http://schemas.microsoft.com/office/drawing/2014/main" id="{2F845C98-BF91-2C62-FFD3-F4A739FC93F7}"/>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5" name="Picture 4" descr="Logo&#10;&#10;Description automatically generated">
            <a:extLst>
              <a:ext uri="{FF2B5EF4-FFF2-40B4-BE49-F238E27FC236}">
                <a16:creationId xmlns:a16="http://schemas.microsoft.com/office/drawing/2014/main" id="{200F5ABF-BBED-A0A6-2FF0-EF718F9A4ECC}"/>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6" name="TextBox 5">
            <a:extLst>
              <a:ext uri="{FF2B5EF4-FFF2-40B4-BE49-F238E27FC236}">
                <a16:creationId xmlns:a16="http://schemas.microsoft.com/office/drawing/2014/main" id="{A9ACE15D-2289-EE1B-C11D-76CB44A7DFEA}"/>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a:solidFill>
                  <a:schemeClr val="bg1"/>
                </a:solidFill>
                <a:latin typeface="Lato"/>
                <a:ea typeface="Lato"/>
                <a:cs typeface="Lato"/>
              </a:rPr>
              <a:t>Next steps</a:t>
            </a:r>
          </a:p>
        </p:txBody>
      </p:sp>
      <p:sp>
        <p:nvSpPr>
          <p:cNvPr id="7" name="Rectangle 6">
            <a:extLst>
              <a:ext uri="{FF2B5EF4-FFF2-40B4-BE49-F238E27FC236}">
                <a16:creationId xmlns:a16="http://schemas.microsoft.com/office/drawing/2014/main" id="{1A126073-5D4D-95A8-63C5-9882D1AE997D}"/>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8" name="Group 7">
            <a:extLst>
              <a:ext uri="{FF2B5EF4-FFF2-40B4-BE49-F238E27FC236}">
                <a16:creationId xmlns:a16="http://schemas.microsoft.com/office/drawing/2014/main" id="{9B81C043-AD5E-3A89-9A8B-75FA01AF2B63}"/>
              </a:ext>
            </a:extLst>
          </p:cNvPr>
          <p:cNvGrpSpPr/>
          <p:nvPr/>
        </p:nvGrpSpPr>
        <p:grpSpPr>
          <a:xfrm>
            <a:off x="9938654" y="6352565"/>
            <a:ext cx="2141003" cy="464738"/>
            <a:chOff x="266045" y="6130130"/>
            <a:chExt cx="2431435" cy="525217"/>
          </a:xfrm>
        </p:grpSpPr>
        <p:pic>
          <p:nvPicPr>
            <p:cNvPr id="9" name="Picture 8" descr="A group of yellow stars&#10;&#10;Description automatically generated with low confidence">
              <a:extLst>
                <a:ext uri="{FF2B5EF4-FFF2-40B4-BE49-F238E27FC236}">
                  <a16:creationId xmlns:a16="http://schemas.microsoft.com/office/drawing/2014/main" id="{717C050B-116C-6D33-5769-186010D569DD}"/>
                </a:ext>
              </a:extLst>
            </p:cNvPr>
            <p:cNvPicPr/>
            <p:nvPr/>
          </p:nvPicPr>
          <p:blipFill>
            <a:blip r:embed="rId7"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0" name="TextBox 9">
              <a:extLst>
                <a:ext uri="{FF2B5EF4-FFF2-40B4-BE49-F238E27FC236}">
                  <a16:creationId xmlns:a16="http://schemas.microsoft.com/office/drawing/2014/main" id="{006D6B38-258F-237D-5C7B-671C70C2E69D}"/>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3" name="TextBox 2">
            <a:extLst>
              <a:ext uri="{FF2B5EF4-FFF2-40B4-BE49-F238E27FC236}">
                <a16:creationId xmlns:a16="http://schemas.microsoft.com/office/drawing/2014/main" id="{B10A342D-7545-CC2C-F4E6-6B1F1A5E773A}"/>
              </a:ext>
            </a:extLst>
          </p:cNvPr>
          <p:cNvSpPr txBox="1"/>
          <p:nvPr/>
        </p:nvSpPr>
        <p:spPr>
          <a:xfrm>
            <a:off x="155261" y="643969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a:ea typeface="Lato"/>
                <a:cs typeface="Lato"/>
              </a:rPr>
              <a:t>33</a:t>
            </a:r>
            <a:endParaRPr lang="en-GB" sz="1100" dirty="0">
              <a:solidFill>
                <a:schemeClr val="bg1"/>
              </a:solidFill>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33C876C0-2947-97E5-64CE-4B9E4EF39A54}"/>
              </a:ext>
            </a:extLst>
          </p:cNvPr>
          <p:cNvSpPr txBox="1"/>
          <p:nvPr/>
        </p:nvSpPr>
        <p:spPr>
          <a:xfrm>
            <a:off x="270566" y="819748"/>
            <a:ext cx="5501585" cy="6247864"/>
          </a:xfrm>
          <a:prstGeom prst="rect">
            <a:avLst/>
          </a:prstGeom>
          <a:noFill/>
        </p:spPr>
        <p:txBody>
          <a:bodyPr wrap="square" lIns="91440" tIns="45720" rIns="91440" bIns="45720" rtlCol="0" anchor="t">
            <a:spAutoFit/>
          </a:bodyPr>
          <a:lstStyle/>
          <a:p>
            <a:endParaRPr lang="de-DE" sz="1600" dirty="0">
              <a:solidFill>
                <a:srgbClr val="009ED6"/>
              </a:solidFill>
              <a:latin typeface="Lato"/>
              <a:ea typeface="Lato"/>
              <a:cs typeface="Lato"/>
            </a:endParaRPr>
          </a:p>
          <a:p>
            <a:endParaRPr lang="de-DE" sz="1600" dirty="0">
              <a:solidFill>
                <a:srgbClr val="009ED6"/>
              </a:solidFill>
              <a:latin typeface="Lato"/>
              <a:ea typeface="Lato"/>
              <a:cs typeface="Lato"/>
            </a:endParaRPr>
          </a:p>
          <a:p>
            <a:r>
              <a:rPr lang="de-DE" sz="1600" dirty="0">
                <a:solidFill>
                  <a:srgbClr val="009ED6"/>
                </a:solidFill>
                <a:latin typeface="Lato"/>
                <a:ea typeface="+mn-lt"/>
                <a:cs typeface="+mn-lt"/>
              </a:rPr>
              <a:t>Unit 1: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Concepts</a:t>
            </a:r>
            <a:r>
              <a:rPr lang="de-DE" sz="1600" dirty="0">
                <a:latin typeface="Lato"/>
                <a:ea typeface="+mn-lt"/>
                <a:cs typeface="+mn-lt"/>
              </a:rPr>
              <a:t> and </a:t>
            </a:r>
            <a:r>
              <a:rPr lang="de-DE" sz="1600" dirty="0" err="1">
                <a:latin typeface="Lato"/>
                <a:ea typeface="+mn-lt"/>
                <a:cs typeface="+mn-lt"/>
              </a:rPr>
              <a:t>Approaches</a:t>
            </a:r>
            <a:r>
              <a:rPr lang="de-DE" sz="1600" dirty="0">
                <a:latin typeface="Lato"/>
                <a:ea typeface="+mn-lt"/>
                <a:cs typeface="+mn-lt"/>
              </a:rPr>
              <a:t> </a:t>
            </a:r>
          </a:p>
          <a:p>
            <a:endParaRPr lang="de-DE" sz="1600" dirty="0">
              <a:solidFill>
                <a:srgbClr val="000000"/>
              </a:solidFill>
              <a:latin typeface="Lato"/>
              <a:ea typeface="+mn-lt"/>
              <a:cs typeface="+mn-lt"/>
            </a:endParaRPr>
          </a:p>
          <a:p>
            <a:r>
              <a:rPr lang="de-DE" sz="1600" dirty="0">
                <a:solidFill>
                  <a:srgbClr val="009ED6"/>
                </a:solidFill>
                <a:latin typeface="Lato"/>
                <a:ea typeface="+mn-lt"/>
                <a:cs typeface="+mn-lt"/>
              </a:rPr>
              <a:t>Unit 2: </a:t>
            </a:r>
            <a:r>
              <a:rPr lang="de-DE" sz="1600" dirty="0" err="1">
                <a:latin typeface="Lato"/>
                <a:ea typeface="+mn-lt"/>
                <a:cs typeface="+mn-lt"/>
              </a:rPr>
              <a:t>Good</a:t>
            </a:r>
            <a:r>
              <a:rPr lang="de-DE" sz="1600" dirty="0">
                <a:latin typeface="Lato"/>
                <a:ea typeface="+mn-lt"/>
                <a:cs typeface="+mn-lt"/>
              </a:rPr>
              <a:t> Practices </a:t>
            </a:r>
            <a:r>
              <a:rPr lang="de-DE" sz="1600" dirty="0" err="1">
                <a:latin typeface="Lato"/>
                <a:ea typeface="+mn-lt"/>
                <a:cs typeface="+mn-lt"/>
              </a:rPr>
              <a:t>from</a:t>
            </a:r>
            <a:r>
              <a:rPr lang="de-DE" sz="1600" dirty="0">
                <a:latin typeface="Lato"/>
                <a:ea typeface="+mn-lt"/>
                <a:cs typeface="+mn-lt"/>
              </a:rPr>
              <a:t> Open Air Laboratories</a:t>
            </a: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3: </a:t>
            </a:r>
            <a:r>
              <a:rPr lang="de-DE" sz="1600" dirty="0">
                <a:latin typeface="Lato"/>
                <a:ea typeface="+mn-lt"/>
                <a:cs typeface="+mn-lt"/>
              </a:rPr>
              <a:t>Stakeholder Engagement and Co-</a:t>
            </a:r>
            <a:r>
              <a:rPr lang="de-DE" sz="1600" dirty="0" err="1">
                <a:latin typeface="Lato"/>
                <a:ea typeface="+mn-lt"/>
                <a:cs typeface="+mn-lt"/>
              </a:rPr>
              <a:t>Creation</a:t>
            </a:r>
            <a:endParaRPr lang="en-US" sz="1600" dirty="0">
              <a:latin typeface="Lato"/>
              <a:ea typeface="+mn-lt"/>
              <a:cs typeface="+mn-lt"/>
            </a:endParaRP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4: </a:t>
            </a:r>
            <a:r>
              <a:rPr lang="de-DE" sz="1600" dirty="0" err="1">
                <a:latin typeface="Lato"/>
                <a:ea typeface="+mn-lt"/>
                <a:cs typeface="+mn-lt"/>
              </a:rPr>
              <a:t>Assessing</a:t>
            </a:r>
            <a:r>
              <a:rPr lang="de-DE" sz="1600" dirty="0">
                <a:latin typeface="Lato"/>
                <a:ea typeface="+mn-lt"/>
                <a:cs typeface="+mn-lt"/>
              </a:rPr>
              <a:t> </a:t>
            </a:r>
            <a:r>
              <a:rPr lang="de-DE" sz="1600" dirty="0" err="1">
                <a:latin typeface="Lato"/>
                <a:ea typeface="+mn-lt"/>
                <a:cs typeface="+mn-lt"/>
              </a:rPr>
              <a:t>Risks</a:t>
            </a:r>
            <a:r>
              <a:rPr lang="de-DE" sz="1600" dirty="0">
                <a:latin typeface="Lato"/>
                <a:ea typeface="+mn-lt"/>
                <a:cs typeface="+mn-lt"/>
              </a:rPr>
              <a:t> in </a:t>
            </a:r>
            <a:r>
              <a:rPr lang="de-DE" sz="1600" dirty="0" err="1">
                <a:latin typeface="Lato"/>
                <a:ea typeface="+mn-lt"/>
                <a:cs typeface="+mn-lt"/>
              </a:rPr>
              <a:t>Socio-Ecological</a:t>
            </a:r>
            <a:r>
              <a:rPr lang="de-DE" sz="1600" dirty="0">
                <a:latin typeface="Lato"/>
                <a:ea typeface="+mn-lt"/>
                <a:cs typeface="+mn-lt"/>
              </a:rPr>
              <a:t> Systems</a:t>
            </a:r>
            <a:endParaRPr lang="en-US"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5: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Selection</a:t>
            </a:r>
            <a:r>
              <a:rPr lang="de-DE" sz="1600" dirty="0">
                <a:latin typeface="Lato"/>
                <a:ea typeface="+mn-lt"/>
                <a:cs typeface="+mn-lt"/>
              </a:rPr>
              <a:t> and Engineering</a:t>
            </a:r>
            <a:endParaRPr lang="en-US"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6: </a:t>
            </a:r>
            <a:r>
              <a:rPr lang="de-DE" sz="1600" dirty="0" err="1">
                <a:latin typeface="Lato"/>
                <a:ea typeface="+mn-lt"/>
                <a:cs typeface="+mn-lt"/>
              </a:rPr>
              <a:t>NbS</a:t>
            </a:r>
            <a:r>
              <a:rPr lang="de-DE" sz="1600" dirty="0">
                <a:latin typeface="Lato"/>
                <a:ea typeface="+mn-lt"/>
                <a:cs typeface="+mn-lt"/>
              </a:rPr>
              <a:t> Modelling and Monitoring</a:t>
            </a:r>
            <a:endParaRPr lang="en-US" sz="1600" dirty="0">
              <a:latin typeface="Lato"/>
              <a:ea typeface="+mn-lt"/>
              <a:cs typeface="+mn-lt"/>
            </a:endParaRPr>
          </a:p>
          <a:p>
            <a:endParaRPr lang="de-DE" sz="1600" dirty="0">
              <a:solidFill>
                <a:srgbClr val="009ED6"/>
              </a:solidFill>
              <a:latin typeface="Lato"/>
              <a:ea typeface="+mn-lt"/>
              <a:cs typeface="+mn-lt"/>
            </a:endParaRPr>
          </a:p>
          <a:p>
            <a:r>
              <a:rPr lang="de-DE" sz="1600" dirty="0">
                <a:solidFill>
                  <a:srgbClr val="8DC548"/>
                </a:solidFill>
                <a:latin typeface="Lato"/>
                <a:ea typeface="+mn-lt"/>
                <a:cs typeface="+mn-lt"/>
              </a:rPr>
              <a:t>Unit 7: </a:t>
            </a:r>
            <a:r>
              <a:rPr lang="de-DE" sz="1600" dirty="0" err="1">
                <a:solidFill>
                  <a:srgbClr val="8DC548"/>
                </a:solidFill>
                <a:latin typeface="Lato"/>
                <a:ea typeface="+mn-lt"/>
                <a:cs typeface="+mn-lt"/>
              </a:rPr>
              <a:t>NbS</a:t>
            </a:r>
            <a:r>
              <a:rPr lang="de-DE" sz="1600" dirty="0">
                <a:solidFill>
                  <a:srgbClr val="8DC548"/>
                </a:solidFill>
                <a:latin typeface="Lato"/>
                <a:ea typeface="+mn-lt"/>
                <a:cs typeface="+mn-lt"/>
              </a:rPr>
              <a:t> Policy </a:t>
            </a:r>
            <a:r>
              <a:rPr lang="de-DE" sz="1600" dirty="0" err="1">
                <a:solidFill>
                  <a:srgbClr val="8DC548"/>
                </a:solidFill>
                <a:latin typeface="Lato"/>
                <a:ea typeface="+mn-lt"/>
                <a:cs typeface="+mn-lt"/>
              </a:rPr>
              <a:t>Context</a:t>
            </a:r>
            <a:r>
              <a:rPr lang="de-DE" sz="1600" dirty="0">
                <a:solidFill>
                  <a:srgbClr val="8DC548"/>
                </a:solidFill>
                <a:latin typeface="Lato"/>
                <a:ea typeface="+mn-lt"/>
                <a:cs typeface="+mn-lt"/>
              </a:rPr>
              <a:t> and </a:t>
            </a:r>
            <a:r>
              <a:rPr lang="de-DE" sz="1600" dirty="0" err="1">
                <a:solidFill>
                  <a:srgbClr val="8DC548"/>
                </a:solidFill>
                <a:latin typeface="Lato"/>
                <a:ea typeface="+mn-lt"/>
                <a:cs typeface="+mn-lt"/>
              </a:rPr>
              <a:t>Permitting</a:t>
            </a:r>
            <a:r>
              <a:rPr lang="de-DE" sz="1600" dirty="0">
                <a:solidFill>
                  <a:srgbClr val="8DC548"/>
                </a:solidFill>
                <a:latin typeface="Lato"/>
                <a:ea typeface="+mn-lt"/>
                <a:cs typeface="+mn-lt"/>
              </a:rPr>
              <a:t> </a:t>
            </a:r>
            <a:r>
              <a:rPr lang="de-DE" sz="1600" dirty="0" err="1">
                <a:solidFill>
                  <a:srgbClr val="8DC548"/>
                </a:solidFill>
                <a:latin typeface="Lato"/>
                <a:ea typeface="+mn-lt"/>
                <a:cs typeface="+mn-lt"/>
              </a:rPr>
              <a:t>Paths</a:t>
            </a:r>
            <a:endParaRPr lang="en-US" sz="1600" dirty="0" err="1">
              <a:solidFill>
                <a:srgbClr val="8DC548"/>
              </a:solidFill>
              <a:latin typeface="Lato"/>
              <a:ea typeface="+mn-lt"/>
              <a:cs typeface="+mn-lt"/>
            </a:endParaRPr>
          </a:p>
          <a:p>
            <a:endParaRPr lang="de-DE" sz="1600" dirty="0">
              <a:solidFill>
                <a:srgbClr val="009ED6"/>
              </a:solidFill>
              <a:latin typeface="Lato"/>
              <a:ea typeface="+mn-lt"/>
              <a:cs typeface="+mn-lt"/>
            </a:endParaRPr>
          </a:p>
          <a:p>
            <a:r>
              <a:rPr lang="de-DE" sz="1600" dirty="0">
                <a:solidFill>
                  <a:srgbClr val="009ED6"/>
                </a:solidFill>
                <a:latin typeface="Lato"/>
                <a:ea typeface="+mn-lt"/>
                <a:cs typeface="+mn-lt"/>
              </a:rPr>
              <a:t>Unit 8: </a:t>
            </a:r>
            <a:r>
              <a:rPr lang="de-DE" sz="1600" dirty="0" err="1">
                <a:latin typeface="Lato"/>
                <a:ea typeface="+mn-lt"/>
                <a:cs typeface="+mn-lt"/>
              </a:rPr>
              <a:t>Promoting</a:t>
            </a:r>
            <a:r>
              <a:rPr lang="de-DE" sz="1600" dirty="0">
                <a:latin typeface="Lato"/>
                <a:ea typeface="+mn-lt"/>
                <a:cs typeface="+mn-lt"/>
              </a:rPr>
              <a:t>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Uptake</a:t>
            </a:r>
            <a:r>
              <a:rPr lang="de-DE" sz="1600" dirty="0">
                <a:latin typeface="Lato"/>
                <a:ea typeface="+mn-lt"/>
                <a:cs typeface="+mn-lt"/>
              </a:rPr>
              <a:t> and Public Acceptance</a:t>
            </a:r>
            <a:endParaRPr lang="en-US"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9: </a:t>
            </a:r>
            <a:r>
              <a:rPr lang="de-DE" sz="1600" dirty="0">
                <a:latin typeface="Lato"/>
                <a:ea typeface="+mn-lt"/>
                <a:cs typeface="+mn-lt"/>
              </a:rPr>
              <a:t>Replication and Business </a:t>
            </a:r>
            <a:r>
              <a:rPr lang="de-DE" sz="1600" dirty="0" err="1">
                <a:latin typeface="Lato"/>
                <a:ea typeface="+mn-lt"/>
                <a:cs typeface="+mn-lt"/>
              </a:rPr>
              <a:t>Uptake</a:t>
            </a:r>
            <a:endParaRPr lang="de-DE" sz="1600" dirty="0">
              <a:latin typeface="Lato"/>
              <a:ea typeface="+mn-lt"/>
              <a:cs typeface="+mn-lt"/>
            </a:endParaRPr>
          </a:p>
          <a:p>
            <a:endParaRPr lang="de-DE" sz="1600" dirty="0">
              <a:latin typeface="Lato"/>
              <a:ea typeface="+mn-lt"/>
              <a:cs typeface="+mn-lt"/>
            </a:endParaRPr>
          </a:p>
          <a:p>
            <a:r>
              <a:rPr lang="de-DE" sz="1600" dirty="0">
                <a:solidFill>
                  <a:srgbClr val="009ED6"/>
                </a:solidFill>
                <a:latin typeface="Lato"/>
                <a:ea typeface="+mn-lt"/>
                <a:cs typeface="+mn-lt"/>
              </a:rPr>
              <a:t>Unit 10: </a:t>
            </a:r>
            <a:r>
              <a:rPr lang="de-DE" sz="1600" dirty="0" err="1">
                <a:latin typeface="Lato"/>
                <a:ea typeface="+mn-lt"/>
                <a:cs typeface="+mn-lt"/>
              </a:rPr>
              <a:t>GeoIKP</a:t>
            </a:r>
            <a:r>
              <a:rPr lang="de-DE" sz="1600" dirty="0">
                <a:latin typeface="Lato"/>
                <a:ea typeface="+mn-lt"/>
                <a:cs typeface="+mn-lt"/>
              </a:rPr>
              <a:t> – </a:t>
            </a:r>
            <a:r>
              <a:rPr lang="de-DE" sz="1600" dirty="0" err="1">
                <a:latin typeface="Lato"/>
                <a:ea typeface="+mn-lt"/>
                <a:cs typeface="+mn-lt"/>
              </a:rPr>
              <a:t>NbS</a:t>
            </a:r>
            <a:r>
              <a:rPr lang="de-DE" sz="1600" dirty="0">
                <a:latin typeface="Lato"/>
                <a:ea typeface="+mn-lt"/>
                <a:cs typeface="+mn-lt"/>
              </a:rPr>
              <a:t> </a:t>
            </a:r>
            <a:r>
              <a:rPr lang="de-DE" sz="1600" dirty="0" err="1">
                <a:latin typeface="Lato"/>
                <a:ea typeface="+mn-lt"/>
                <a:cs typeface="+mn-lt"/>
              </a:rPr>
              <a:t>Platform</a:t>
            </a:r>
            <a:endParaRPr lang="de-DE" sz="1600" dirty="0">
              <a:latin typeface="Lato"/>
              <a:ea typeface="+mn-lt"/>
              <a:cs typeface="+mn-lt"/>
            </a:endParaRPr>
          </a:p>
          <a:p>
            <a:endParaRPr lang="de-DE" sz="1600" dirty="0">
              <a:latin typeface="Lato"/>
              <a:ea typeface="+mn-lt"/>
              <a:cs typeface="+mn-lt"/>
            </a:endParaRPr>
          </a:p>
          <a:p>
            <a:endParaRPr lang="de-DE" sz="1600" dirty="0">
              <a:solidFill>
                <a:srgbClr val="8DC548"/>
              </a:solidFill>
              <a:latin typeface="Lato"/>
              <a:ea typeface="+mn-lt"/>
              <a:cs typeface="+mn-lt"/>
            </a:endParaRPr>
          </a:p>
          <a:p>
            <a:endParaRPr lang="de-DE" sz="1600" dirty="0">
              <a:solidFill>
                <a:srgbClr val="009ED6"/>
              </a:solidFill>
              <a:latin typeface="Lato"/>
              <a:ea typeface="Lato"/>
              <a:cs typeface="Lato"/>
            </a:endParaRPr>
          </a:p>
          <a:p>
            <a:endParaRPr lang="en-DE" sz="1600" b="1" dirty="0">
              <a:solidFill>
                <a:srgbClr val="00A7E2"/>
              </a:solidFill>
              <a:latin typeface="Lato" panose="020F0502020204030203" pitchFamily="34" charset="0"/>
              <a:ea typeface="Lato" panose="020F0502020204030203" pitchFamily="34" charset="0"/>
              <a:cs typeface="Lato" panose="020F0502020204030203" pitchFamily="34" charset="0"/>
            </a:endParaRPr>
          </a:p>
        </p:txBody>
      </p:sp>
    </p:spTree>
    <p:extLst>
      <p:ext uri="{BB962C8B-B14F-4D97-AF65-F5344CB8AC3E}">
        <p14:creationId xmlns:p14="http://schemas.microsoft.com/office/powerpoint/2010/main" val="36803443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220B17F-92D6-40BA-840D-63914F15F311}"/>
              </a:ext>
            </a:extLst>
          </p:cNvPr>
          <p:cNvSpPr/>
          <p:nvPr/>
        </p:nvSpPr>
        <p:spPr>
          <a:xfrm>
            <a:off x="0" y="0"/>
            <a:ext cx="12192000" cy="6856413"/>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9" name="Group 18">
            <a:extLst>
              <a:ext uri="{FF2B5EF4-FFF2-40B4-BE49-F238E27FC236}">
                <a16:creationId xmlns:a16="http://schemas.microsoft.com/office/drawing/2014/main" id="{148738D1-DC63-4BC4-937F-CF786144DAEC}"/>
              </a:ext>
            </a:extLst>
          </p:cNvPr>
          <p:cNvGrpSpPr/>
          <p:nvPr/>
        </p:nvGrpSpPr>
        <p:grpSpPr>
          <a:xfrm>
            <a:off x="188598" y="6207708"/>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3"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3" name="TextBox 2">
            <a:extLst>
              <a:ext uri="{FF2B5EF4-FFF2-40B4-BE49-F238E27FC236}">
                <a16:creationId xmlns:a16="http://schemas.microsoft.com/office/drawing/2014/main" id="{A5015571-2535-77A1-3831-77F03ADFD53C}"/>
              </a:ext>
            </a:extLst>
          </p:cNvPr>
          <p:cNvSpPr txBox="1"/>
          <p:nvPr/>
        </p:nvSpPr>
        <p:spPr>
          <a:xfrm>
            <a:off x="3462053" y="4907830"/>
            <a:ext cx="5914875" cy="442674"/>
          </a:xfrm>
          <a:prstGeom prst="flowChartAlternateProcess">
            <a:avLst/>
          </a:prstGeom>
          <a:solidFill>
            <a:srgbClr val="47CFFF"/>
          </a:solidFill>
          <a:ln>
            <a:noFill/>
          </a:ln>
        </p:spPr>
        <p:txBody>
          <a:bodyPr wrap="square" lIns="91440" tIns="45720" rIns="91440" bIns="45720" rtlCol="0" anchor="t">
            <a:spAutoFit/>
          </a:bodyPr>
          <a:lstStyle/>
          <a:p>
            <a:pPr algn="ctr"/>
            <a:r>
              <a:rPr lang="de-DE" sz="2000" dirty="0">
                <a:solidFill>
                  <a:schemeClr val="bg1"/>
                </a:solidFill>
                <a:ea typeface="+mn-lt"/>
                <a:cs typeface="+mn-lt"/>
              </a:rPr>
              <a:t>Training 7: </a:t>
            </a:r>
            <a:r>
              <a:rPr lang="de-DE" sz="2000" dirty="0" err="1">
                <a:solidFill>
                  <a:schemeClr val="bg1"/>
                </a:solidFill>
                <a:ea typeface="+mn-lt"/>
                <a:cs typeface="+mn-lt"/>
              </a:rPr>
              <a:t>NbS</a:t>
            </a:r>
            <a:r>
              <a:rPr lang="de-DE" sz="2000" dirty="0">
                <a:solidFill>
                  <a:schemeClr val="bg1"/>
                </a:solidFill>
                <a:ea typeface="+mn-lt"/>
                <a:cs typeface="+mn-lt"/>
              </a:rPr>
              <a:t> Policy </a:t>
            </a:r>
            <a:r>
              <a:rPr lang="de-DE" sz="2000" dirty="0" err="1">
                <a:solidFill>
                  <a:schemeClr val="bg1"/>
                </a:solidFill>
                <a:ea typeface="+mn-lt"/>
                <a:cs typeface="+mn-lt"/>
              </a:rPr>
              <a:t>Context</a:t>
            </a:r>
            <a:r>
              <a:rPr lang="de-DE" sz="2000" dirty="0">
                <a:solidFill>
                  <a:schemeClr val="bg1"/>
                </a:solidFill>
                <a:ea typeface="+mn-lt"/>
                <a:cs typeface="+mn-lt"/>
              </a:rPr>
              <a:t> and </a:t>
            </a:r>
            <a:r>
              <a:rPr lang="de-DE" sz="2000" dirty="0" err="1">
                <a:solidFill>
                  <a:schemeClr val="bg1"/>
                </a:solidFill>
                <a:ea typeface="+mn-lt"/>
                <a:cs typeface="+mn-lt"/>
              </a:rPr>
              <a:t>Permitting</a:t>
            </a:r>
            <a:r>
              <a:rPr lang="de-DE" sz="2000" dirty="0">
                <a:solidFill>
                  <a:schemeClr val="bg1"/>
                </a:solidFill>
                <a:ea typeface="+mn-lt"/>
                <a:cs typeface="+mn-lt"/>
              </a:rPr>
              <a:t> </a:t>
            </a:r>
            <a:r>
              <a:rPr lang="de-DE" sz="2000" dirty="0" err="1">
                <a:solidFill>
                  <a:schemeClr val="bg1"/>
                </a:solidFill>
                <a:ea typeface="+mn-lt"/>
                <a:cs typeface="+mn-lt"/>
              </a:rPr>
              <a:t>Paths</a:t>
            </a:r>
            <a:endParaRPr lang="de-DE" sz="2000" dirty="0">
              <a:solidFill>
                <a:schemeClr val="bg1"/>
              </a:solidFill>
              <a:ea typeface="+mn-lt"/>
              <a:cs typeface="+mn-lt"/>
            </a:endParaRPr>
          </a:p>
        </p:txBody>
      </p:sp>
      <p:pic>
        <p:nvPicPr>
          <p:cNvPr id="4" name="Picture 3" descr="Logo&#10;&#10;Description automatically generated">
            <a:extLst>
              <a:ext uri="{FF2B5EF4-FFF2-40B4-BE49-F238E27FC236}">
                <a16:creationId xmlns:a16="http://schemas.microsoft.com/office/drawing/2014/main" id="{E7A71A43-87E1-8565-175F-B08207C802F1}"/>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4430734" y="903392"/>
            <a:ext cx="3330532" cy="2555026"/>
          </a:xfrm>
          <a:prstGeom prst="rect">
            <a:avLst/>
          </a:prstGeom>
        </p:spPr>
      </p:pic>
      <p:sp>
        <p:nvSpPr>
          <p:cNvPr id="11" name="TextBox 10">
            <a:extLst>
              <a:ext uri="{FF2B5EF4-FFF2-40B4-BE49-F238E27FC236}">
                <a16:creationId xmlns:a16="http://schemas.microsoft.com/office/drawing/2014/main" id="{52C73B4C-F164-9CB9-3AA8-77DFD7881619}"/>
              </a:ext>
            </a:extLst>
          </p:cNvPr>
          <p:cNvSpPr txBox="1"/>
          <p:nvPr/>
        </p:nvSpPr>
        <p:spPr>
          <a:xfrm>
            <a:off x="4610426" y="4021739"/>
            <a:ext cx="3336959" cy="707886"/>
          </a:xfrm>
          <a:prstGeom prst="rect">
            <a:avLst/>
          </a:prstGeom>
          <a:noFill/>
        </p:spPr>
        <p:txBody>
          <a:bodyPr wrap="square" rtlCol="0">
            <a:spAutoFit/>
          </a:bodyPr>
          <a:lstStyle/>
          <a:p>
            <a:r>
              <a:rPr lang="de-DE" sz="4000" b="1" err="1">
                <a:solidFill>
                  <a:srgbClr val="F1F8EC"/>
                </a:solidFill>
                <a:latin typeface="Lato" panose="020F0502020204030203" pitchFamily="34" charset="0"/>
                <a:ea typeface="Lato" panose="020F0502020204030203" pitchFamily="34" charset="0"/>
                <a:cs typeface="Lato" panose="020F0502020204030203" pitchFamily="34" charset="0"/>
              </a:rPr>
              <a:t>Thank</a:t>
            </a:r>
            <a:r>
              <a:rPr lang="de-DE" sz="4000" b="1">
                <a:solidFill>
                  <a:srgbClr val="F1F8EC"/>
                </a:solidFill>
                <a:latin typeface="Lato" panose="020F0502020204030203" pitchFamily="34" charset="0"/>
                <a:ea typeface="Lato" panose="020F0502020204030203" pitchFamily="34" charset="0"/>
                <a:cs typeface="Lato" panose="020F0502020204030203" pitchFamily="34" charset="0"/>
              </a:rPr>
              <a:t> </a:t>
            </a:r>
            <a:r>
              <a:rPr lang="de-DE" sz="4000" b="1" err="1">
                <a:solidFill>
                  <a:srgbClr val="F1F8EC"/>
                </a:solidFill>
                <a:latin typeface="Lato" panose="020F0502020204030203" pitchFamily="34" charset="0"/>
                <a:ea typeface="Lato" panose="020F0502020204030203" pitchFamily="34" charset="0"/>
                <a:cs typeface="Lato" panose="020F0502020204030203" pitchFamily="34" charset="0"/>
              </a:rPr>
              <a:t>you</a:t>
            </a:r>
            <a:r>
              <a:rPr lang="de-DE" sz="4000" b="1">
                <a:solidFill>
                  <a:srgbClr val="F1F8EC"/>
                </a:solidFill>
                <a:latin typeface="Lato" panose="020F0502020204030203" pitchFamily="34" charset="0"/>
                <a:ea typeface="Lato" panose="020F0502020204030203" pitchFamily="34" charset="0"/>
                <a:cs typeface="Lato" panose="020F0502020204030203" pitchFamily="34" charset="0"/>
              </a:rPr>
              <a:t>!</a:t>
            </a:r>
            <a:endParaRPr lang="en-DE" sz="4000" b="1">
              <a:solidFill>
                <a:srgbClr val="F1F8EC"/>
              </a:solidFill>
              <a:latin typeface="Lato" panose="020F0502020204030203" pitchFamily="34" charset="0"/>
              <a:ea typeface="Lato" panose="020F0502020204030203" pitchFamily="34" charset="0"/>
              <a:cs typeface="Lato" panose="020F0502020204030203" pitchFamily="34" charset="0"/>
            </a:endParaRPr>
          </a:p>
        </p:txBody>
      </p:sp>
      <p:pic>
        <p:nvPicPr>
          <p:cNvPr id="12" name="Graphic 11" descr="Teacher outline">
            <a:extLst>
              <a:ext uri="{FF2B5EF4-FFF2-40B4-BE49-F238E27FC236}">
                <a16:creationId xmlns:a16="http://schemas.microsoft.com/office/drawing/2014/main" id="{5D3366CC-DAD5-FBDE-21EC-0229DB364544}"/>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388808" y="3686186"/>
            <a:ext cx="1378991" cy="1378991"/>
          </a:xfrm>
          <a:prstGeom prst="rect">
            <a:avLst/>
          </a:prstGeom>
        </p:spPr>
      </p:pic>
      <p:sp>
        <p:nvSpPr>
          <p:cNvPr id="15" name="TextBox 14">
            <a:extLst>
              <a:ext uri="{FF2B5EF4-FFF2-40B4-BE49-F238E27FC236}">
                <a16:creationId xmlns:a16="http://schemas.microsoft.com/office/drawing/2014/main" id="{125277E4-FCB0-EA82-781F-BD4F00B3F997}"/>
              </a:ext>
            </a:extLst>
          </p:cNvPr>
          <p:cNvSpPr txBox="1"/>
          <p:nvPr/>
        </p:nvSpPr>
        <p:spPr>
          <a:xfrm>
            <a:off x="4276567" y="5771307"/>
            <a:ext cx="3336959" cy="307777"/>
          </a:xfrm>
          <a:prstGeom prst="rect">
            <a:avLst/>
          </a:prstGeom>
          <a:noFill/>
        </p:spPr>
        <p:txBody>
          <a:bodyPr wrap="square" rtlCol="0">
            <a:spAutoFit/>
          </a:bodyPr>
          <a:lstStyle/>
          <a:p>
            <a:pPr algn="ctr"/>
            <a:r>
              <a:rPr lang="de-DE" sz="1400" b="1">
                <a:solidFill>
                  <a:srgbClr val="F1F8EC"/>
                </a:solidFill>
                <a:latin typeface="Lato" panose="020F0502020204030203" pitchFamily="34" charset="0"/>
                <a:ea typeface="Lato" panose="020F0502020204030203" pitchFamily="34" charset="0"/>
                <a:cs typeface="Lato" panose="020F0502020204030203" pitchFamily="34" charset="0"/>
              </a:rPr>
              <a:t>Find </a:t>
            </a:r>
            <a:r>
              <a:rPr lang="de-DE" sz="1400" b="1" err="1">
                <a:solidFill>
                  <a:srgbClr val="F1F8EC"/>
                </a:solidFill>
                <a:latin typeface="Lato" panose="020F0502020204030203" pitchFamily="34" charset="0"/>
                <a:ea typeface="Lato" panose="020F0502020204030203" pitchFamily="34" charset="0"/>
                <a:cs typeface="Lato" panose="020F0502020204030203" pitchFamily="34" charset="0"/>
              </a:rPr>
              <a:t>us</a:t>
            </a:r>
            <a:r>
              <a:rPr lang="de-DE" sz="1400" b="1">
                <a:solidFill>
                  <a:srgbClr val="F1F8EC"/>
                </a:solidFill>
                <a:latin typeface="Lato" panose="020F0502020204030203" pitchFamily="34" charset="0"/>
                <a:ea typeface="Lato" panose="020F0502020204030203" pitchFamily="34" charset="0"/>
                <a:cs typeface="Lato" panose="020F0502020204030203" pitchFamily="34" charset="0"/>
              </a:rPr>
              <a:t> on:</a:t>
            </a:r>
            <a:endParaRPr lang="en-DE" sz="1400" b="1">
              <a:solidFill>
                <a:srgbClr val="F1F8EC"/>
              </a:solidFill>
              <a:latin typeface="Lato" panose="020F0502020204030203" pitchFamily="34" charset="0"/>
              <a:ea typeface="Lato" panose="020F0502020204030203" pitchFamily="34" charset="0"/>
              <a:cs typeface="Lato" panose="020F0502020204030203" pitchFamily="34" charset="0"/>
            </a:endParaRPr>
          </a:p>
        </p:txBody>
      </p:sp>
      <p:pic>
        <p:nvPicPr>
          <p:cNvPr id="27" name="Picture 26" descr="Logo&#10;&#10;Description automatically generated with medium confidence">
            <a:hlinkClick r:id="rId7"/>
            <a:extLst>
              <a:ext uri="{FF2B5EF4-FFF2-40B4-BE49-F238E27FC236}">
                <a16:creationId xmlns:a16="http://schemas.microsoft.com/office/drawing/2014/main" id="{D997D1A3-F3EC-FD95-5861-12E0D51A679B}"/>
              </a:ext>
            </a:extLst>
          </p:cNvPr>
          <p:cNvPicPr>
            <a:picLocks noChangeAspect="1"/>
          </p:cNvPicPr>
          <p:nvPr/>
        </p:nvPicPr>
        <p:blipFill rotWithShape="1">
          <a:blip r:embed="rId8">
            <a:extLst>
              <a:ext uri="{28A0092B-C50C-407E-A947-70E740481C1C}">
                <a14:useLocalDpi xmlns:a14="http://schemas.microsoft.com/office/drawing/2010/main"/>
              </a:ext>
            </a:extLst>
          </a:blip>
          <a:srcRect/>
          <a:stretch/>
        </p:blipFill>
        <p:spPr>
          <a:xfrm>
            <a:off x="5287948" y="6106050"/>
            <a:ext cx="508981" cy="522000"/>
          </a:xfrm>
          <a:prstGeom prst="rect">
            <a:avLst/>
          </a:prstGeom>
        </p:spPr>
      </p:pic>
      <p:pic>
        <p:nvPicPr>
          <p:cNvPr id="28" name="Picture 27" descr="Logo&#10;&#10;Description automatically generated with medium confidence">
            <a:hlinkClick r:id="rId9"/>
            <a:extLst>
              <a:ext uri="{FF2B5EF4-FFF2-40B4-BE49-F238E27FC236}">
                <a16:creationId xmlns:a16="http://schemas.microsoft.com/office/drawing/2014/main" id="{A2AA850A-2CC7-C238-328C-F197D2454250}"/>
              </a:ext>
            </a:extLst>
          </p:cNvPr>
          <p:cNvPicPr>
            <a:picLocks noChangeAspect="1"/>
          </p:cNvPicPr>
          <p:nvPr/>
        </p:nvPicPr>
        <p:blipFill rotWithShape="1">
          <a:blip r:embed="rId10">
            <a:extLst>
              <a:ext uri="{28A0092B-C50C-407E-A947-70E740481C1C}">
                <a14:useLocalDpi xmlns:a14="http://schemas.microsoft.com/office/drawing/2010/main"/>
              </a:ext>
            </a:extLst>
          </a:blip>
          <a:srcRect/>
          <a:stretch/>
        </p:blipFill>
        <p:spPr>
          <a:xfrm>
            <a:off x="4865113" y="6199268"/>
            <a:ext cx="422836" cy="397215"/>
          </a:xfrm>
          <a:prstGeom prst="rect">
            <a:avLst/>
          </a:prstGeom>
        </p:spPr>
      </p:pic>
      <p:pic>
        <p:nvPicPr>
          <p:cNvPr id="29" name="Picture 28" descr="Logo&#10;&#10;Description automatically generated with medium confidence">
            <a:hlinkClick r:id="rId11"/>
            <a:extLst>
              <a:ext uri="{FF2B5EF4-FFF2-40B4-BE49-F238E27FC236}">
                <a16:creationId xmlns:a16="http://schemas.microsoft.com/office/drawing/2014/main" id="{FF998C55-8E38-4105-DD78-2404F8583751}"/>
              </a:ext>
            </a:extLst>
          </p:cNvPr>
          <p:cNvPicPr>
            <a:picLocks noChangeAspect="1"/>
          </p:cNvPicPr>
          <p:nvPr/>
        </p:nvPicPr>
        <p:blipFill rotWithShape="1">
          <a:blip r:embed="rId12">
            <a:extLst>
              <a:ext uri="{28A0092B-C50C-407E-A947-70E740481C1C}">
                <a14:useLocalDpi xmlns:a14="http://schemas.microsoft.com/office/drawing/2010/main"/>
              </a:ext>
            </a:extLst>
          </a:blip>
          <a:srcRect/>
          <a:stretch/>
        </p:blipFill>
        <p:spPr>
          <a:xfrm>
            <a:off x="5796929" y="6125251"/>
            <a:ext cx="330926" cy="517399"/>
          </a:xfrm>
          <a:prstGeom prst="rect">
            <a:avLst/>
          </a:prstGeom>
        </p:spPr>
      </p:pic>
      <p:pic>
        <p:nvPicPr>
          <p:cNvPr id="30" name="Picture 29" descr="Logo&#10;&#10;Description automatically generated with medium confidence">
            <a:hlinkClick r:id="rId13"/>
            <a:extLst>
              <a:ext uri="{FF2B5EF4-FFF2-40B4-BE49-F238E27FC236}">
                <a16:creationId xmlns:a16="http://schemas.microsoft.com/office/drawing/2014/main" id="{917A6E1E-5E1A-8325-42EC-7B344137173E}"/>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6209757" y="6115022"/>
            <a:ext cx="422835" cy="517399"/>
          </a:xfrm>
          <a:prstGeom prst="rect">
            <a:avLst/>
          </a:prstGeom>
        </p:spPr>
      </p:pic>
      <p:pic>
        <p:nvPicPr>
          <p:cNvPr id="31" name="Picture 30" descr="Logo&#10;&#10;Description automatically generated with medium confidence">
            <a:hlinkClick r:id="rId15"/>
            <a:extLst>
              <a:ext uri="{FF2B5EF4-FFF2-40B4-BE49-F238E27FC236}">
                <a16:creationId xmlns:a16="http://schemas.microsoft.com/office/drawing/2014/main" id="{6482777C-5996-161A-364F-03208E535489}"/>
              </a:ext>
            </a:extLst>
          </p:cNvPr>
          <p:cNvPicPr>
            <a:picLocks noChangeAspect="1"/>
          </p:cNvPicPr>
          <p:nvPr/>
        </p:nvPicPr>
        <p:blipFill rotWithShape="1">
          <a:blip r:embed="rId16">
            <a:extLst>
              <a:ext uri="{28A0092B-C50C-407E-A947-70E740481C1C}">
                <a14:useLocalDpi xmlns:a14="http://schemas.microsoft.com/office/drawing/2010/main"/>
              </a:ext>
            </a:extLst>
          </a:blip>
          <a:srcRect/>
          <a:stretch/>
        </p:blipFill>
        <p:spPr>
          <a:xfrm>
            <a:off x="6714494" y="6110651"/>
            <a:ext cx="434099" cy="517399"/>
          </a:xfrm>
          <a:prstGeom prst="rect">
            <a:avLst/>
          </a:prstGeom>
        </p:spPr>
      </p:pic>
      <p:pic>
        <p:nvPicPr>
          <p:cNvPr id="2" name="Picture 4" descr="A picture containing text, clipart&#10;&#10;Description automatically generated">
            <a:extLst>
              <a:ext uri="{FF2B5EF4-FFF2-40B4-BE49-F238E27FC236}">
                <a16:creationId xmlns:a16="http://schemas.microsoft.com/office/drawing/2014/main" id="{64A6523C-5CA0-800E-664C-D6B905EC5F82}"/>
              </a:ext>
            </a:extLst>
          </p:cNvPr>
          <p:cNvPicPr>
            <a:picLocks noChangeAspect="1"/>
          </p:cNvPicPr>
          <p:nvPr/>
        </p:nvPicPr>
        <p:blipFill>
          <a:blip r:embed="rId17"/>
          <a:stretch>
            <a:fillRect/>
          </a:stretch>
        </p:blipFill>
        <p:spPr>
          <a:xfrm>
            <a:off x="9738310" y="6208546"/>
            <a:ext cx="2276475" cy="504825"/>
          </a:xfrm>
          <a:prstGeom prst="rect">
            <a:avLst/>
          </a:prstGeom>
        </p:spPr>
      </p:pic>
    </p:spTree>
    <p:extLst>
      <p:ext uri="{BB962C8B-B14F-4D97-AF65-F5344CB8AC3E}">
        <p14:creationId xmlns:p14="http://schemas.microsoft.com/office/powerpoint/2010/main" val="39557814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A picture containing tree, outdoor, river, nature&#10;&#10;Description automatically generated">
            <a:extLst>
              <a:ext uri="{FF2B5EF4-FFF2-40B4-BE49-F238E27FC236}">
                <a16:creationId xmlns:a16="http://schemas.microsoft.com/office/drawing/2014/main" id="{BC26F1F2-E045-7AF3-B3CB-49042F2CA973}"/>
              </a:ext>
            </a:extLst>
          </p:cNvPr>
          <p:cNvPicPr>
            <a:picLocks noChangeAspect="1"/>
          </p:cNvPicPr>
          <p:nvPr/>
        </p:nvPicPr>
        <p:blipFill>
          <a:blip r:embed="rId3"/>
          <a:stretch>
            <a:fillRect/>
          </a:stretch>
        </p:blipFill>
        <p:spPr>
          <a:xfrm>
            <a:off x="6234024" y="557514"/>
            <a:ext cx="5963726" cy="6260556"/>
          </a:xfrm>
          <a:prstGeom prst="rect">
            <a:avLst/>
          </a:prstGeom>
        </p:spPr>
      </p:pic>
      <p:sp>
        <p:nvSpPr>
          <p:cNvPr id="15" name="Rectangle 14">
            <a:extLst>
              <a:ext uri="{FF2B5EF4-FFF2-40B4-BE49-F238E27FC236}">
                <a16:creationId xmlns:a16="http://schemas.microsoft.com/office/drawing/2014/main" id="{68DFA222-AD46-6406-AC53-4ED4142B3E2C}"/>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7" name="Picture 6" descr="Logo&#10;&#10;Description automatically generated">
            <a:extLst>
              <a:ext uri="{FF2B5EF4-FFF2-40B4-BE49-F238E27FC236}">
                <a16:creationId xmlns:a16="http://schemas.microsoft.com/office/drawing/2014/main" id="{AA27E094-22D8-20CF-124F-D3CE2A644C72}"/>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17" name="TextBox 16">
            <a:extLst>
              <a:ext uri="{FF2B5EF4-FFF2-40B4-BE49-F238E27FC236}">
                <a16:creationId xmlns:a16="http://schemas.microsoft.com/office/drawing/2014/main" id="{323B451E-FB13-3B87-415A-98AABB8A4B8F}"/>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de-DE" sz="3200" b="1">
                <a:solidFill>
                  <a:schemeClr val="bg1"/>
                </a:solidFill>
                <a:latin typeface="Lato"/>
                <a:ea typeface="+mn-lt"/>
                <a:cs typeface="+mn-lt"/>
              </a:rPr>
              <a:t>Learning </a:t>
            </a:r>
            <a:r>
              <a:rPr lang="en-GB" sz="3200" b="1">
                <a:solidFill>
                  <a:schemeClr val="bg1"/>
                </a:solidFill>
                <a:latin typeface="Lato"/>
                <a:ea typeface="+mn-lt"/>
                <a:cs typeface="+mn-lt"/>
              </a:rPr>
              <a:t>objectives</a:t>
            </a:r>
          </a:p>
        </p:txBody>
      </p:sp>
      <p:sp>
        <p:nvSpPr>
          <p:cNvPr id="4" name="Rectangle 3">
            <a:extLst>
              <a:ext uri="{FF2B5EF4-FFF2-40B4-BE49-F238E27FC236}">
                <a16:creationId xmlns:a16="http://schemas.microsoft.com/office/drawing/2014/main" id="{51B6D688-D566-5AD7-9B0C-DCDDF8DD38F4}"/>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6" name="Group 5">
            <a:extLst>
              <a:ext uri="{FF2B5EF4-FFF2-40B4-BE49-F238E27FC236}">
                <a16:creationId xmlns:a16="http://schemas.microsoft.com/office/drawing/2014/main" id="{603B0CBF-2CF2-7AA0-4DA8-454326DD8BB8}"/>
              </a:ext>
            </a:extLst>
          </p:cNvPr>
          <p:cNvGrpSpPr/>
          <p:nvPr/>
        </p:nvGrpSpPr>
        <p:grpSpPr>
          <a:xfrm>
            <a:off x="9938654" y="6352565"/>
            <a:ext cx="2141003" cy="464738"/>
            <a:chOff x="266045" y="6130130"/>
            <a:chExt cx="2431435" cy="525217"/>
          </a:xfrm>
        </p:grpSpPr>
        <p:pic>
          <p:nvPicPr>
            <p:cNvPr id="16" name="Picture 15">
              <a:extLst>
                <a:ext uri="{FF2B5EF4-FFF2-40B4-BE49-F238E27FC236}">
                  <a16:creationId xmlns:a16="http://schemas.microsoft.com/office/drawing/2014/main" id="{8CBF7387-008E-311F-1641-0B45ABD740C3}"/>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18" name="TextBox 17">
              <a:extLst>
                <a:ext uri="{FF2B5EF4-FFF2-40B4-BE49-F238E27FC236}">
                  <a16:creationId xmlns:a16="http://schemas.microsoft.com/office/drawing/2014/main" id="{3CB6330B-E49A-4DF7-7F0D-F796C4BC2957}"/>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 name="TextBox 1">
            <a:extLst>
              <a:ext uri="{FF2B5EF4-FFF2-40B4-BE49-F238E27FC236}">
                <a16:creationId xmlns:a16="http://schemas.microsoft.com/office/drawing/2014/main" id="{5C8E143C-8DB7-7E91-973A-E1D78BDE453E}"/>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panose="020F0502020204030203" pitchFamily="34" charset="0"/>
                <a:ea typeface="Lato" panose="020F0502020204030203" pitchFamily="34" charset="0"/>
                <a:cs typeface="Lato" panose="020F0502020204030203" pitchFamily="34" charset="0"/>
              </a:rPr>
              <a:t>4</a:t>
            </a:r>
          </a:p>
        </p:txBody>
      </p:sp>
      <p:sp>
        <p:nvSpPr>
          <p:cNvPr id="3" name="TextBox 1">
            <a:extLst>
              <a:ext uri="{FF2B5EF4-FFF2-40B4-BE49-F238E27FC236}">
                <a16:creationId xmlns:a16="http://schemas.microsoft.com/office/drawing/2014/main" id="{166C39D2-7E61-E78E-360D-D56F526C19F4}"/>
              </a:ext>
            </a:extLst>
          </p:cNvPr>
          <p:cNvSpPr txBox="1"/>
          <p:nvPr/>
        </p:nvSpPr>
        <p:spPr>
          <a:xfrm>
            <a:off x="416328" y="935084"/>
            <a:ext cx="5401369" cy="5140446"/>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IE" sz="1600" i="1" dirty="0">
              <a:solidFill>
                <a:srgbClr val="009ED6"/>
              </a:solidFill>
              <a:latin typeface="Lato"/>
              <a:ea typeface="Lato"/>
              <a:cs typeface="Lato"/>
            </a:endParaRPr>
          </a:p>
          <a:p>
            <a:pPr>
              <a:lnSpc>
                <a:spcPct val="150000"/>
              </a:lnSpc>
            </a:pPr>
            <a:r>
              <a:rPr lang="en-IE" sz="1500" i="1" dirty="0">
                <a:latin typeface="Lato"/>
                <a:ea typeface="Lato"/>
                <a:cs typeface="Lato"/>
              </a:rPr>
              <a:t>After completing this training unit, you should be able to understand:</a:t>
            </a:r>
          </a:p>
          <a:p>
            <a:pPr>
              <a:lnSpc>
                <a:spcPct val="150000"/>
              </a:lnSpc>
            </a:pPr>
            <a:endParaRPr lang="en-IE" sz="1500" i="1" dirty="0">
              <a:latin typeface="Lato"/>
              <a:ea typeface="Lato"/>
              <a:cs typeface="Lato"/>
            </a:endParaRPr>
          </a:p>
          <a:p>
            <a:pPr marL="285750" indent="-285750">
              <a:lnSpc>
                <a:spcPct val="150000"/>
              </a:lnSpc>
              <a:buClr>
                <a:srgbClr val="00B0F0"/>
              </a:buClr>
              <a:buFont typeface="Arial"/>
              <a:buChar char="•"/>
            </a:pPr>
            <a:r>
              <a:rPr lang="en-IE" sz="1500" dirty="0">
                <a:latin typeface="Lato"/>
                <a:ea typeface="Lato"/>
                <a:cs typeface="Lato"/>
              </a:rPr>
              <a:t>How the main international environmental frameworks are interlinked;</a:t>
            </a:r>
            <a:br>
              <a:rPr lang="en-IE" sz="1500" dirty="0">
                <a:latin typeface="Lato"/>
                <a:ea typeface="Lato"/>
                <a:cs typeface="Lato"/>
              </a:rPr>
            </a:br>
            <a:endParaRPr lang="en-IE" sz="15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B0F0"/>
              </a:buClr>
              <a:buFont typeface="Arial"/>
              <a:buChar char="•"/>
            </a:pPr>
            <a:r>
              <a:rPr lang="en-IE" sz="1500" dirty="0">
                <a:latin typeface="Lato"/>
                <a:ea typeface="Lato"/>
                <a:cs typeface="Lato"/>
              </a:rPr>
              <a:t>How </a:t>
            </a:r>
            <a:r>
              <a:rPr lang="en-IE" sz="1500" dirty="0" err="1">
                <a:latin typeface="Lato"/>
                <a:ea typeface="Lato"/>
                <a:cs typeface="Lato"/>
              </a:rPr>
              <a:t>NbS</a:t>
            </a:r>
            <a:r>
              <a:rPr lang="en-IE" sz="1500" dirty="0">
                <a:latin typeface="Lato"/>
                <a:ea typeface="Lato"/>
                <a:cs typeface="Lato"/>
              </a:rPr>
              <a:t> for Hydro-Meteorological Risks and Disaster Risk Reduction fit in these international frameworks, EU policies and national frameworks;</a:t>
            </a:r>
            <a:br>
              <a:rPr lang="en-IE" sz="1500" dirty="0">
                <a:latin typeface="Lato"/>
                <a:ea typeface="Lato"/>
                <a:cs typeface="Lato"/>
              </a:rPr>
            </a:br>
            <a:endParaRPr lang="en-IE" sz="15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B0F0"/>
              </a:buClr>
              <a:buFont typeface="Arial"/>
              <a:buChar char="•"/>
            </a:pPr>
            <a:r>
              <a:rPr lang="en-IE" sz="1500" dirty="0">
                <a:latin typeface="Lato"/>
                <a:ea typeface="Lato"/>
                <a:cs typeface="Lato"/>
              </a:rPr>
              <a:t>The implementation roadmap for </a:t>
            </a:r>
            <a:r>
              <a:rPr lang="en-IE" sz="1500" dirty="0" err="1">
                <a:latin typeface="Lato"/>
                <a:ea typeface="Lato"/>
                <a:cs typeface="Lato"/>
              </a:rPr>
              <a:t>NbS</a:t>
            </a:r>
            <a:r>
              <a:rPr lang="en-IE" sz="1500" dirty="0">
                <a:latin typeface="Lato"/>
                <a:ea typeface="Lato"/>
                <a:cs typeface="Lato"/>
              </a:rPr>
              <a:t> from global to national and local levels;</a:t>
            </a:r>
            <a:br>
              <a:rPr lang="en-IE" sz="1500" dirty="0">
                <a:latin typeface="Lato"/>
                <a:ea typeface="Lato"/>
                <a:cs typeface="Lato"/>
              </a:rPr>
            </a:br>
            <a:endParaRPr lang="en-IE" sz="1500" dirty="0">
              <a:latin typeface="Lato" panose="020F0502020204030203" pitchFamily="34" charset="0"/>
              <a:ea typeface="Lato" panose="020F0502020204030203" pitchFamily="34" charset="0"/>
              <a:cs typeface="Lato" panose="020F0502020204030203" pitchFamily="34" charset="0"/>
            </a:endParaRPr>
          </a:p>
          <a:p>
            <a:pPr marL="285750" indent="-285750">
              <a:lnSpc>
                <a:spcPct val="150000"/>
              </a:lnSpc>
              <a:buClr>
                <a:srgbClr val="00B0F0"/>
              </a:buClr>
              <a:buFont typeface="Arial"/>
              <a:buChar char="•"/>
            </a:pPr>
            <a:r>
              <a:rPr lang="en-IE" sz="1500" dirty="0">
                <a:latin typeface="Lato"/>
                <a:ea typeface="Lato"/>
                <a:cs typeface="Lato"/>
              </a:rPr>
              <a:t>The permission process of </a:t>
            </a:r>
            <a:r>
              <a:rPr lang="en-IE" sz="1500" dirty="0" err="1">
                <a:latin typeface="Lato"/>
                <a:ea typeface="Lato"/>
                <a:cs typeface="Lato"/>
              </a:rPr>
              <a:t>NbS</a:t>
            </a:r>
            <a:r>
              <a:rPr lang="en-IE" sz="1500" dirty="0">
                <a:latin typeface="Lato"/>
                <a:ea typeface="Lato"/>
                <a:cs typeface="Lato"/>
              </a:rPr>
              <a:t> in Europe.</a:t>
            </a:r>
          </a:p>
        </p:txBody>
      </p:sp>
    </p:spTree>
    <p:extLst>
      <p:ext uri="{BB962C8B-B14F-4D97-AF65-F5344CB8AC3E}">
        <p14:creationId xmlns:p14="http://schemas.microsoft.com/office/powerpoint/2010/main" val="38388906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85AEEF2-CA12-D406-BEC6-C5A5EDC1FDDC}"/>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4" name="Group 13">
            <a:extLst>
              <a:ext uri="{FF2B5EF4-FFF2-40B4-BE49-F238E27FC236}">
                <a16:creationId xmlns:a16="http://schemas.microsoft.com/office/drawing/2014/main" id="{60A0F368-FC4D-50D1-99A2-D2BD4535964C}"/>
              </a:ext>
            </a:extLst>
          </p:cNvPr>
          <p:cNvGrpSpPr/>
          <p:nvPr/>
        </p:nvGrpSpPr>
        <p:grpSpPr>
          <a:xfrm>
            <a:off x="9938654" y="6352565"/>
            <a:ext cx="2141003" cy="464738"/>
            <a:chOff x="266045" y="6130130"/>
            <a:chExt cx="2431435" cy="525217"/>
          </a:xfrm>
        </p:grpSpPr>
        <p:pic>
          <p:nvPicPr>
            <p:cNvPr id="19" name="Picture 18">
              <a:extLst>
                <a:ext uri="{FF2B5EF4-FFF2-40B4-BE49-F238E27FC236}">
                  <a16:creationId xmlns:a16="http://schemas.microsoft.com/office/drawing/2014/main" id="{B9581F8B-CDA7-D7EA-191C-738BEA6BBD82}"/>
                </a:ext>
              </a:extLst>
            </p:cNvPr>
            <p:cNvPicPr/>
            <p:nvPr/>
          </p:nvPicPr>
          <p:blipFill>
            <a:blip r:embed="rId3"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0" name="TextBox 19">
              <a:extLst>
                <a:ext uri="{FF2B5EF4-FFF2-40B4-BE49-F238E27FC236}">
                  <a16:creationId xmlns:a16="http://schemas.microsoft.com/office/drawing/2014/main" id="{109CBA1E-BA00-1713-BC61-98AEF5821288}"/>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 name="TextBox 1">
            <a:extLst>
              <a:ext uri="{FF2B5EF4-FFF2-40B4-BE49-F238E27FC236}">
                <a16:creationId xmlns:a16="http://schemas.microsoft.com/office/drawing/2014/main" id="{3DF26A21-66AB-28DE-B3ED-BD0329B16CED}"/>
              </a:ext>
            </a:extLst>
          </p:cNvPr>
          <p:cNvSpPr txBox="1"/>
          <p:nvPr/>
        </p:nvSpPr>
        <p:spPr>
          <a:xfrm>
            <a:off x="596575" y="2084797"/>
            <a:ext cx="5543604" cy="313932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latin typeface="Lato"/>
                <a:ea typeface="Lato"/>
                <a:cs typeface="Lato"/>
              </a:rPr>
              <a:t>Environmental policy is the commitment of an organization or government to the laws, regulations, and other policy mechanisms concerning environmental issues. </a:t>
            </a:r>
          </a:p>
          <a:p>
            <a:pPr marL="285750" indent="-285750">
              <a:buFont typeface="Arial" panose="020B0604020202020204" pitchFamily="34" charset="0"/>
              <a:buChar char="•"/>
            </a:pPr>
            <a:endParaRPr lang="en-US" dirty="0">
              <a:latin typeface="Lato"/>
              <a:ea typeface="Lato"/>
              <a:cs typeface="Calibri"/>
            </a:endParaRPr>
          </a:p>
          <a:p>
            <a:pPr marL="285750" indent="-285750">
              <a:buFont typeface="Arial" panose="020B0604020202020204" pitchFamily="34" charset="0"/>
              <a:buChar char="•"/>
            </a:pPr>
            <a:endParaRPr lang="en-US" dirty="0">
              <a:latin typeface="Lato"/>
              <a:ea typeface="Lato"/>
              <a:cs typeface="+mn-lt"/>
            </a:endParaRPr>
          </a:p>
          <a:p>
            <a:pPr marL="285750" indent="-285750">
              <a:buFont typeface="Arial" panose="020B0604020202020204" pitchFamily="34" charset="0"/>
              <a:buChar char="•"/>
            </a:pPr>
            <a:endParaRPr lang="en-US" dirty="0">
              <a:latin typeface="Lato"/>
              <a:ea typeface="Lato"/>
              <a:cs typeface="+mn-lt"/>
            </a:endParaRPr>
          </a:p>
          <a:p>
            <a:pPr marL="285750" indent="-285750">
              <a:buFont typeface="Arial" panose="020B0604020202020204" pitchFamily="34" charset="0"/>
              <a:buChar char="•"/>
            </a:pPr>
            <a:r>
              <a:rPr lang="en-US" dirty="0">
                <a:latin typeface="Lato"/>
                <a:ea typeface="+mn-lt"/>
                <a:cs typeface="+mn-lt"/>
              </a:rPr>
              <a:t>The main goal of environmental policy is to regulate resource use or reduce pollution to promote human welfare and/or protect natural systems. </a:t>
            </a:r>
            <a:endParaRPr lang="en-US" dirty="0">
              <a:latin typeface="Lato"/>
              <a:ea typeface="Lato"/>
              <a:cs typeface="Calibri"/>
            </a:endParaRPr>
          </a:p>
        </p:txBody>
      </p:sp>
      <p:sp>
        <p:nvSpPr>
          <p:cNvPr id="3" name="ZoneTexte 2">
            <a:extLst>
              <a:ext uri="{FF2B5EF4-FFF2-40B4-BE49-F238E27FC236}">
                <a16:creationId xmlns:a16="http://schemas.microsoft.com/office/drawing/2014/main" id="{F72FF35B-D2D1-4C8A-AE86-857E21DA5A82}"/>
              </a:ext>
            </a:extLst>
          </p:cNvPr>
          <p:cNvSpPr txBox="1"/>
          <p:nvPr/>
        </p:nvSpPr>
        <p:spPr>
          <a:xfrm>
            <a:off x="6657278" y="1773044"/>
            <a:ext cx="184731" cy="369332"/>
          </a:xfrm>
          <a:prstGeom prst="rect">
            <a:avLst/>
          </a:prstGeom>
          <a:noFill/>
        </p:spPr>
        <p:txBody>
          <a:bodyPr wrap="none" rtlCol="0">
            <a:spAutoFit/>
          </a:bodyPr>
          <a:lstStyle/>
          <a:p>
            <a:endParaRPr lang="fr-FR"/>
          </a:p>
        </p:txBody>
      </p:sp>
      <p:sp>
        <p:nvSpPr>
          <p:cNvPr id="5" name="Rectangle 4">
            <a:extLst>
              <a:ext uri="{FF2B5EF4-FFF2-40B4-BE49-F238E27FC236}">
                <a16:creationId xmlns:a16="http://schemas.microsoft.com/office/drawing/2014/main" id="{F1835263-F081-EC47-B8D7-1DB62166A44F}"/>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8" name="Picture 7" descr="Logo&#10;&#10;Description automatically generated">
            <a:extLst>
              <a:ext uri="{FF2B5EF4-FFF2-40B4-BE49-F238E27FC236}">
                <a16:creationId xmlns:a16="http://schemas.microsoft.com/office/drawing/2014/main" id="{6402810A-908F-BF67-B54E-515696FF0A8D}"/>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10" name="TextBox 9">
            <a:extLst>
              <a:ext uri="{FF2B5EF4-FFF2-40B4-BE49-F238E27FC236}">
                <a16:creationId xmlns:a16="http://schemas.microsoft.com/office/drawing/2014/main" id="{40065F86-6D37-A396-8209-A58015DB0BF9}"/>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mn-lt"/>
                <a:cs typeface="+mn-lt"/>
              </a:rPr>
              <a:t>What is environmental policy?</a:t>
            </a:r>
          </a:p>
        </p:txBody>
      </p:sp>
      <p:sp>
        <p:nvSpPr>
          <p:cNvPr id="18" name="TextBox 17">
            <a:extLst>
              <a:ext uri="{FF2B5EF4-FFF2-40B4-BE49-F238E27FC236}">
                <a16:creationId xmlns:a16="http://schemas.microsoft.com/office/drawing/2014/main" id="{64BCF816-2710-A59C-81D6-409B9E9B06D8}"/>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5</a:t>
            </a:r>
          </a:p>
        </p:txBody>
      </p:sp>
      <p:graphicFrame>
        <p:nvGraphicFramePr>
          <p:cNvPr id="9" name="Diagram 8">
            <a:extLst>
              <a:ext uri="{FF2B5EF4-FFF2-40B4-BE49-F238E27FC236}">
                <a16:creationId xmlns:a16="http://schemas.microsoft.com/office/drawing/2014/main" id="{9EF44A9F-6146-6B0A-90F9-9B2B3CCED356}"/>
              </a:ext>
            </a:extLst>
          </p:cNvPr>
          <p:cNvGraphicFramePr/>
          <p:nvPr>
            <p:extLst>
              <p:ext uri="{D42A27DB-BD31-4B8C-83A1-F6EECF244321}">
                <p14:modId xmlns:p14="http://schemas.microsoft.com/office/powerpoint/2010/main" val="1998608871"/>
              </p:ext>
            </p:extLst>
          </p:nvPr>
        </p:nvGraphicFramePr>
        <p:xfrm>
          <a:off x="6657278" y="1773044"/>
          <a:ext cx="5068049" cy="3879391"/>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094274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8DFA222-AD46-6406-AC53-4ED4142B3E2C}"/>
              </a:ext>
            </a:extLst>
          </p:cNvPr>
          <p:cNvSpPr/>
          <p:nvPr/>
        </p:nvSpPr>
        <p:spPr>
          <a:xfrm>
            <a:off x="-1415" y="-513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7" name="Picture 6" descr="Logo&#10;&#10;Description automatically generated">
            <a:extLst>
              <a:ext uri="{FF2B5EF4-FFF2-40B4-BE49-F238E27FC236}">
                <a16:creationId xmlns:a16="http://schemas.microsoft.com/office/drawing/2014/main" id="{AA27E094-22D8-20CF-124F-D3CE2A644C7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17" name="TextBox 16">
            <a:extLst>
              <a:ext uri="{FF2B5EF4-FFF2-40B4-BE49-F238E27FC236}">
                <a16:creationId xmlns:a16="http://schemas.microsoft.com/office/drawing/2014/main" id="{323B451E-FB13-3B87-415A-98AABB8A4B8F}"/>
              </a:ext>
            </a:extLst>
          </p:cNvPr>
          <p:cNvSpPr txBox="1"/>
          <p:nvPr/>
        </p:nvSpPr>
        <p:spPr>
          <a:xfrm>
            <a:off x="82668" y="183886"/>
            <a:ext cx="11011780" cy="584775"/>
          </a:xfrm>
          <a:prstGeom prst="rect">
            <a:avLst/>
          </a:prstGeom>
          <a:noFill/>
        </p:spPr>
        <p:txBody>
          <a:bodyPr wrap="square" lIns="91440" tIns="45720" rIns="91440" bIns="45720" rtlCol="0" anchor="t">
            <a:spAutoFit/>
          </a:bodyPr>
          <a:lstStyle/>
          <a:p>
            <a:r>
              <a:rPr lang="de-DE" sz="3200" b="1">
                <a:solidFill>
                  <a:schemeClr val="bg1"/>
                </a:solidFill>
                <a:latin typeface="Lato"/>
                <a:ea typeface="+mn-lt"/>
                <a:cs typeface="+mn-lt"/>
              </a:rPr>
              <a:t>Environmental </a:t>
            </a:r>
            <a:r>
              <a:rPr lang="de-DE" sz="3200" b="1" err="1">
                <a:solidFill>
                  <a:schemeClr val="bg1"/>
                </a:solidFill>
                <a:latin typeface="Lato"/>
                <a:ea typeface="+mn-lt"/>
                <a:cs typeface="+mn-lt"/>
              </a:rPr>
              <a:t>policy</a:t>
            </a:r>
            <a:r>
              <a:rPr lang="de-DE" sz="3200" b="1">
                <a:solidFill>
                  <a:schemeClr val="bg1"/>
                </a:solidFill>
                <a:latin typeface="Lato"/>
                <a:ea typeface="+mn-lt"/>
                <a:cs typeface="+mn-lt"/>
              </a:rPr>
              <a:t>: </a:t>
            </a:r>
            <a:r>
              <a:rPr lang="de-DE" sz="3200" b="1" err="1">
                <a:solidFill>
                  <a:schemeClr val="bg1"/>
                </a:solidFill>
                <a:latin typeface="Lato"/>
                <a:ea typeface="+mn-lt"/>
                <a:cs typeface="+mn-lt"/>
              </a:rPr>
              <a:t>historical</a:t>
            </a:r>
            <a:r>
              <a:rPr lang="de-DE" sz="3200" b="1">
                <a:solidFill>
                  <a:schemeClr val="bg1"/>
                </a:solidFill>
                <a:latin typeface="Lato"/>
                <a:ea typeface="+mn-lt"/>
                <a:cs typeface="+mn-lt"/>
              </a:rPr>
              <a:t> </a:t>
            </a:r>
            <a:r>
              <a:rPr lang="de-DE" sz="3200" b="1" err="1">
                <a:solidFill>
                  <a:schemeClr val="bg1"/>
                </a:solidFill>
                <a:latin typeface="Lato"/>
                <a:ea typeface="+mn-lt"/>
                <a:cs typeface="+mn-lt"/>
              </a:rPr>
              <a:t>overview</a:t>
            </a:r>
            <a:r>
              <a:rPr lang="de-DE" sz="3200" b="1">
                <a:solidFill>
                  <a:schemeClr val="bg1"/>
                </a:solidFill>
                <a:latin typeface="Lato"/>
                <a:ea typeface="+mn-lt"/>
                <a:cs typeface="+mn-lt"/>
              </a:rPr>
              <a:t> </a:t>
            </a:r>
          </a:p>
        </p:txBody>
      </p:sp>
      <p:sp>
        <p:nvSpPr>
          <p:cNvPr id="13" name="Rectangle 12">
            <a:extLst>
              <a:ext uri="{FF2B5EF4-FFF2-40B4-BE49-F238E27FC236}">
                <a16:creationId xmlns:a16="http://schemas.microsoft.com/office/drawing/2014/main" id="{685AEEF2-CA12-D406-BEC6-C5A5EDC1FDDC}"/>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4" name="Group 13">
            <a:extLst>
              <a:ext uri="{FF2B5EF4-FFF2-40B4-BE49-F238E27FC236}">
                <a16:creationId xmlns:a16="http://schemas.microsoft.com/office/drawing/2014/main" id="{60A0F368-FC4D-50D1-99A2-D2BD4535964C}"/>
              </a:ext>
            </a:extLst>
          </p:cNvPr>
          <p:cNvGrpSpPr/>
          <p:nvPr/>
        </p:nvGrpSpPr>
        <p:grpSpPr>
          <a:xfrm>
            <a:off x="9938654" y="6352565"/>
            <a:ext cx="2141003" cy="464738"/>
            <a:chOff x="266045" y="6130130"/>
            <a:chExt cx="2431435" cy="525217"/>
          </a:xfrm>
        </p:grpSpPr>
        <p:pic>
          <p:nvPicPr>
            <p:cNvPr id="19" name="Picture 18">
              <a:extLst>
                <a:ext uri="{FF2B5EF4-FFF2-40B4-BE49-F238E27FC236}">
                  <a16:creationId xmlns:a16="http://schemas.microsoft.com/office/drawing/2014/main" id="{B9581F8B-CDA7-D7EA-191C-738BEA6BBD82}"/>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0" name="TextBox 19">
              <a:extLst>
                <a:ext uri="{FF2B5EF4-FFF2-40B4-BE49-F238E27FC236}">
                  <a16:creationId xmlns:a16="http://schemas.microsoft.com/office/drawing/2014/main" id="{109CBA1E-BA00-1713-BC61-98AEF5821288}"/>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8" name="ZoneTexte 7">
            <a:extLst>
              <a:ext uri="{FF2B5EF4-FFF2-40B4-BE49-F238E27FC236}">
                <a16:creationId xmlns:a16="http://schemas.microsoft.com/office/drawing/2014/main" id="{99F26FA1-2303-FBBC-3D85-81FD23B0A46E}"/>
              </a:ext>
            </a:extLst>
          </p:cNvPr>
          <p:cNvSpPr txBox="1"/>
          <p:nvPr/>
        </p:nvSpPr>
        <p:spPr>
          <a:xfrm>
            <a:off x="9655404" y="5971862"/>
            <a:ext cx="2556739"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i="1" dirty="0">
                <a:latin typeface="Lato"/>
                <a:ea typeface="Lato"/>
                <a:cs typeface="Lato"/>
              </a:rPr>
              <a:t>Source: </a:t>
            </a:r>
            <a:r>
              <a:rPr lang="en-US" sz="1200" i="1" dirty="0">
                <a:latin typeface="Lato"/>
                <a:ea typeface="Lato"/>
                <a:cs typeface="Lato"/>
                <a:hlinkClick r:id="rId5"/>
              </a:rPr>
              <a:t>Casado-Asensio et al. (2019)</a:t>
            </a:r>
            <a:endParaRPr lang="en-US" sz="1200" i="1" dirty="0">
              <a:latin typeface="Lato"/>
              <a:ea typeface="Lato"/>
              <a:cs typeface="Lato"/>
            </a:endParaRPr>
          </a:p>
        </p:txBody>
      </p:sp>
      <p:sp>
        <p:nvSpPr>
          <p:cNvPr id="3" name="TextBox 2">
            <a:extLst>
              <a:ext uri="{FF2B5EF4-FFF2-40B4-BE49-F238E27FC236}">
                <a16:creationId xmlns:a16="http://schemas.microsoft.com/office/drawing/2014/main" id="{89250361-CCB4-59AB-F42F-7313F5607F5B}"/>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a:solidFill>
                  <a:schemeClr val="bg1"/>
                </a:solidFill>
                <a:latin typeface="Lato"/>
                <a:ea typeface="Lato"/>
                <a:cs typeface="Lato"/>
              </a:rPr>
              <a:t>6</a:t>
            </a:r>
          </a:p>
        </p:txBody>
      </p:sp>
      <p:pic>
        <p:nvPicPr>
          <p:cNvPr id="2" name="Image 5">
            <a:extLst>
              <a:ext uri="{FF2B5EF4-FFF2-40B4-BE49-F238E27FC236}">
                <a16:creationId xmlns:a16="http://schemas.microsoft.com/office/drawing/2014/main" id="{BD8A4EA0-8AE8-7761-BA18-09DBB02DFB5A}"/>
              </a:ext>
            </a:extLst>
          </p:cNvPr>
          <p:cNvPicPr>
            <a:picLocks noChangeAspect="1"/>
          </p:cNvPicPr>
          <p:nvPr/>
        </p:nvPicPr>
        <p:blipFill rotWithShape="1">
          <a:blip r:embed="rId6">
            <a:extLst>
              <a:ext uri="{28A0092B-C50C-407E-A947-70E740481C1C}">
                <a14:useLocalDpi xmlns:a14="http://schemas.microsoft.com/office/drawing/2010/main"/>
              </a:ext>
            </a:extLst>
          </a:blip>
          <a:srcRect/>
          <a:stretch/>
        </p:blipFill>
        <p:spPr>
          <a:xfrm>
            <a:off x="7401015" y="5502556"/>
            <a:ext cx="4721381" cy="350622"/>
          </a:xfrm>
          <a:prstGeom prst="rect">
            <a:avLst/>
          </a:prstGeom>
        </p:spPr>
      </p:pic>
      <p:grpSp>
        <p:nvGrpSpPr>
          <p:cNvPr id="9" name="Group 8">
            <a:extLst>
              <a:ext uri="{FF2B5EF4-FFF2-40B4-BE49-F238E27FC236}">
                <a16:creationId xmlns:a16="http://schemas.microsoft.com/office/drawing/2014/main" id="{2B0C67B8-D8C6-619A-94F5-82647B4FF2EA}"/>
              </a:ext>
            </a:extLst>
          </p:cNvPr>
          <p:cNvGrpSpPr/>
          <p:nvPr/>
        </p:nvGrpSpPr>
        <p:grpSpPr>
          <a:xfrm>
            <a:off x="551219" y="1153859"/>
            <a:ext cx="11600339" cy="5071014"/>
            <a:chOff x="1224374" y="1902097"/>
            <a:chExt cx="10320615" cy="4383816"/>
          </a:xfrm>
        </p:grpSpPr>
        <p:pic>
          <p:nvPicPr>
            <p:cNvPr id="4" name="Image 5">
              <a:extLst>
                <a:ext uri="{FF2B5EF4-FFF2-40B4-BE49-F238E27FC236}">
                  <a16:creationId xmlns:a16="http://schemas.microsoft.com/office/drawing/2014/main" id="{587491A5-D22F-525C-BFAD-B1D34505CCAA}"/>
                </a:ext>
              </a:extLst>
            </p:cNvPr>
            <p:cNvPicPr>
              <a:picLocks noChangeAspect="1"/>
            </p:cNvPicPr>
            <p:nvPr/>
          </p:nvPicPr>
          <p:blipFill rotWithShape="1">
            <a:blip r:embed="rId7">
              <a:extLst>
                <a:ext uri="{28A0092B-C50C-407E-A947-70E740481C1C}">
                  <a14:useLocalDpi xmlns:a14="http://schemas.microsoft.com/office/drawing/2010/main"/>
                </a:ext>
              </a:extLst>
            </a:blip>
            <a:srcRect t="15482"/>
            <a:stretch/>
          </p:blipFill>
          <p:spPr>
            <a:xfrm>
              <a:off x="1224374" y="1902097"/>
              <a:ext cx="9747803" cy="4383816"/>
            </a:xfrm>
            <a:prstGeom prst="rect">
              <a:avLst/>
            </a:prstGeom>
          </p:spPr>
        </p:pic>
        <p:sp>
          <p:nvSpPr>
            <p:cNvPr id="5" name="AutoShape 4" descr="Timeline of Major Multilateral Environmental Agreements Catalyzed by... |  Download Scientific Diagram">
              <a:extLst>
                <a:ext uri="{FF2B5EF4-FFF2-40B4-BE49-F238E27FC236}">
                  <a16:creationId xmlns:a16="http://schemas.microsoft.com/office/drawing/2014/main" id="{C4E3EFD1-46A4-40BF-9A35-495E3CF7541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 name="Organigramme : Connecteur 10">
              <a:extLst>
                <a:ext uri="{FF2B5EF4-FFF2-40B4-BE49-F238E27FC236}">
                  <a16:creationId xmlns:a16="http://schemas.microsoft.com/office/drawing/2014/main" id="{1E6ACD68-0447-4E4F-9D4F-90BFA04FFE3D}"/>
                </a:ext>
              </a:extLst>
            </p:cNvPr>
            <p:cNvSpPr/>
            <p:nvPr/>
          </p:nvSpPr>
          <p:spPr>
            <a:xfrm>
              <a:off x="2151704" y="3482393"/>
              <a:ext cx="516835" cy="515294"/>
            </a:xfrm>
            <a:prstGeom prst="flowChartConnector">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Organigramme : Connecteur 17">
              <a:extLst>
                <a:ext uri="{FF2B5EF4-FFF2-40B4-BE49-F238E27FC236}">
                  <a16:creationId xmlns:a16="http://schemas.microsoft.com/office/drawing/2014/main" id="{3D883B56-614E-4F46-830E-14ABB4FEA203}"/>
                </a:ext>
              </a:extLst>
            </p:cNvPr>
            <p:cNvSpPr/>
            <p:nvPr/>
          </p:nvSpPr>
          <p:spPr>
            <a:xfrm>
              <a:off x="3788264" y="3480137"/>
              <a:ext cx="516835" cy="515294"/>
            </a:xfrm>
            <a:prstGeom prst="flowChartConnector">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Organigramme : Connecteur 20">
              <a:extLst>
                <a:ext uri="{FF2B5EF4-FFF2-40B4-BE49-F238E27FC236}">
                  <a16:creationId xmlns:a16="http://schemas.microsoft.com/office/drawing/2014/main" id="{0786930A-608F-4544-B682-48DE2F402CE4}"/>
                </a:ext>
              </a:extLst>
            </p:cNvPr>
            <p:cNvSpPr/>
            <p:nvPr/>
          </p:nvSpPr>
          <p:spPr>
            <a:xfrm>
              <a:off x="8681306" y="3480137"/>
              <a:ext cx="516835" cy="515294"/>
            </a:xfrm>
            <a:prstGeom prst="flowChartConnector">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extBox 5">
              <a:extLst>
                <a:ext uri="{FF2B5EF4-FFF2-40B4-BE49-F238E27FC236}">
                  <a16:creationId xmlns:a16="http://schemas.microsoft.com/office/drawing/2014/main" id="{B35DC5E3-6132-6DEF-ABDD-3EBBDA5EB180}"/>
                </a:ext>
              </a:extLst>
            </p:cNvPr>
            <p:cNvSpPr txBox="1"/>
            <p:nvPr/>
          </p:nvSpPr>
          <p:spPr>
            <a:xfrm>
              <a:off x="11360258" y="3890075"/>
              <a:ext cx="184731" cy="369332"/>
            </a:xfrm>
            <a:prstGeom prst="rect">
              <a:avLst/>
            </a:prstGeom>
            <a:noFill/>
          </p:spPr>
          <p:txBody>
            <a:bodyPr wrap="none" rtlCol="0">
              <a:spAutoFit/>
            </a:bodyPr>
            <a:lstStyle/>
            <a:p>
              <a:endParaRPr lang="en-US" dirty="0"/>
            </a:p>
          </p:txBody>
        </p:sp>
      </p:grpSp>
      <p:pic>
        <p:nvPicPr>
          <p:cNvPr id="10" name="Image 5">
            <a:extLst>
              <a:ext uri="{FF2B5EF4-FFF2-40B4-BE49-F238E27FC236}">
                <a16:creationId xmlns:a16="http://schemas.microsoft.com/office/drawing/2014/main" id="{B823B996-9262-A3C6-C25D-A87FB8322B0B}"/>
              </a:ext>
            </a:extLst>
          </p:cNvPr>
          <p:cNvPicPr>
            <a:picLocks noChangeAspect="1"/>
          </p:cNvPicPr>
          <p:nvPr/>
        </p:nvPicPr>
        <p:blipFill rotWithShape="1">
          <a:blip r:embed="rId8">
            <a:extLst>
              <a:ext uri="{28A0092B-C50C-407E-A947-70E740481C1C}">
                <a14:useLocalDpi xmlns:a14="http://schemas.microsoft.com/office/drawing/2010/main"/>
              </a:ext>
            </a:extLst>
          </a:blip>
          <a:srcRect t="-17470"/>
          <a:stretch/>
        </p:blipFill>
        <p:spPr>
          <a:xfrm>
            <a:off x="7265319" y="4935159"/>
            <a:ext cx="3967567" cy="427228"/>
          </a:xfrm>
          <a:prstGeom prst="rect">
            <a:avLst/>
          </a:prstGeom>
        </p:spPr>
      </p:pic>
      <p:pic>
        <p:nvPicPr>
          <p:cNvPr id="12" name="Image 5">
            <a:extLst>
              <a:ext uri="{FF2B5EF4-FFF2-40B4-BE49-F238E27FC236}">
                <a16:creationId xmlns:a16="http://schemas.microsoft.com/office/drawing/2014/main" id="{7157B92D-BDD2-C122-3BB3-E723EA023178}"/>
              </a:ext>
            </a:extLst>
          </p:cNvPr>
          <p:cNvPicPr>
            <a:picLocks noChangeAspect="1"/>
          </p:cNvPicPr>
          <p:nvPr/>
        </p:nvPicPr>
        <p:blipFill rotWithShape="1">
          <a:blip r:embed="rId9">
            <a:extLst>
              <a:ext uri="{28A0092B-C50C-407E-A947-70E740481C1C}">
                <a14:useLocalDpi xmlns:a14="http://schemas.microsoft.com/office/drawing/2010/main"/>
              </a:ext>
            </a:extLst>
          </a:blip>
          <a:srcRect t="-22136"/>
          <a:stretch/>
        </p:blipFill>
        <p:spPr>
          <a:xfrm>
            <a:off x="7357909" y="5190318"/>
            <a:ext cx="3301139" cy="350622"/>
          </a:xfrm>
          <a:prstGeom prst="rect">
            <a:avLst/>
          </a:prstGeom>
        </p:spPr>
      </p:pic>
      <p:sp>
        <p:nvSpPr>
          <p:cNvPr id="16" name="Rectangle 15">
            <a:extLst>
              <a:ext uri="{FF2B5EF4-FFF2-40B4-BE49-F238E27FC236}">
                <a16:creationId xmlns:a16="http://schemas.microsoft.com/office/drawing/2014/main" id="{F65FCA5E-6394-D86C-3397-FB2F2413DD0D}"/>
              </a:ext>
            </a:extLst>
          </p:cNvPr>
          <p:cNvSpPr/>
          <p:nvPr/>
        </p:nvSpPr>
        <p:spPr>
          <a:xfrm>
            <a:off x="7357908" y="4935159"/>
            <a:ext cx="4721749" cy="953181"/>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7056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240BD59-3A5E-4388-0BAC-5D9B225AE525}"/>
              </a:ext>
            </a:extLst>
          </p:cNvPr>
          <p:cNvSpPr/>
          <p:nvPr/>
        </p:nvSpPr>
        <p:spPr>
          <a:xfrm>
            <a:off x="-13998" y="6318327"/>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48" name="Group 47">
            <a:extLst>
              <a:ext uri="{FF2B5EF4-FFF2-40B4-BE49-F238E27FC236}">
                <a16:creationId xmlns:a16="http://schemas.microsoft.com/office/drawing/2014/main" id="{5D23D259-44D9-FC2C-1253-415706220312}"/>
              </a:ext>
            </a:extLst>
          </p:cNvPr>
          <p:cNvGrpSpPr/>
          <p:nvPr/>
        </p:nvGrpSpPr>
        <p:grpSpPr>
          <a:xfrm>
            <a:off x="9938654" y="6352565"/>
            <a:ext cx="2141003" cy="464738"/>
            <a:chOff x="266045" y="6130130"/>
            <a:chExt cx="2431435" cy="525217"/>
          </a:xfrm>
        </p:grpSpPr>
        <p:pic>
          <p:nvPicPr>
            <p:cNvPr id="46" name="Picture 45">
              <a:extLst>
                <a:ext uri="{FF2B5EF4-FFF2-40B4-BE49-F238E27FC236}">
                  <a16:creationId xmlns:a16="http://schemas.microsoft.com/office/drawing/2014/main" id="{C61F2AA6-6171-D423-BEEB-806C1289DBC8}"/>
                </a:ext>
              </a:extLst>
            </p:cNvPr>
            <p:cNvPicPr/>
            <p:nvPr/>
          </p:nvPicPr>
          <p:blipFill>
            <a:blip r:embed="rId3"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47" name="TextBox 46">
              <a:extLst>
                <a:ext uri="{FF2B5EF4-FFF2-40B4-BE49-F238E27FC236}">
                  <a16:creationId xmlns:a16="http://schemas.microsoft.com/office/drawing/2014/main" id="{256AA812-FA60-8B5C-53B0-6CDA94EA051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52" name="TextBox 51">
            <a:extLst>
              <a:ext uri="{FF2B5EF4-FFF2-40B4-BE49-F238E27FC236}">
                <a16:creationId xmlns:a16="http://schemas.microsoft.com/office/drawing/2014/main" id="{DC9A93C0-6A1D-3A6E-9299-573E569C4D80}"/>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7</a:t>
            </a:r>
          </a:p>
        </p:txBody>
      </p:sp>
      <p:sp>
        <p:nvSpPr>
          <p:cNvPr id="82" name="Rectangle 81">
            <a:extLst>
              <a:ext uri="{FF2B5EF4-FFF2-40B4-BE49-F238E27FC236}">
                <a16:creationId xmlns:a16="http://schemas.microsoft.com/office/drawing/2014/main" id="{40808B66-4429-4331-8D5D-F3D26FBF6CA6}"/>
              </a:ext>
            </a:extLst>
          </p:cNvPr>
          <p:cNvSpPr/>
          <p:nvPr/>
        </p:nvSpPr>
        <p:spPr>
          <a:xfrm>
            <a:off x="0" y="-15498"/>
            <a:ext cx="12207498"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83" name="Picture 82" descr="Logo&#10;&#10;Description automatically generated">
            <a:extLst>
              <a:ext uri="{FF2B5EF4-FFF2-40B4-BE49-F238E27FC236}">
                <a16:creationId xmlns:a16="http://schemas.microsoft.com/office/drawing/2014/main" id="{13FB75B3-2D1C-49B3-AC10-8CBB8ACC3EAA}"/>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84" name="TextBox 83">
            <a:extLst>
              <a:ext uri="{FF2B5EF4-FFF2-40B4-BE49-F238E27FC236}">
                <a16:creationId xmlns:a16="http://schemas.microsoft.com/office/drawing/2014/main" id="{C632D002-6E47-4557-B71F-3E215DF0A2A9}"/>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de-DE" sz="3200" b="1">
                <a:solidFill>
                  <a:schemeClr val="bg1"/>
                </a:solidFill>
                <a:latin typeface="Lato"/>
                <a:ea typeface="Lato"/>
                <a:cs typeface="Calibri"/>
              </a:rPr>
              <a:t>Environmental </a:t>
            </a:r>
            <a:r>
              <a:rPr lang="de-DE" sz="3200" b="1" err="1">
                <a:solidFill>
                  <a:schemeClr val="bg1"/>
                </a:solidFill>
                <a:latin typeface="Lato"/>
                <a:ea typeface="Lato"/>
                <a:cs typeface="Calibri"/>
              </a:rPr>
              <a:t>policy</a:t>
            </a:r>
            <a:r>
              <a:rPr lang="de-DE" sz="3200" b="1">
                <a:solidFill>
                  <a:schemeClr val="bg1"/>
                </a:solidFill>
                <a:latin typeface="Lato"/>
                <a:ea typeface="Lato"/>
                <a:cs typeface="Calibri"/>
              </a:rPr>
              <a:t>: Global &amp; EU </a:t>
            </a:r>
            <a:r>
              <a:rPr lang="de-DE" sz="3200" b="1" err="1">
                <a:solidFill>
                  <a:schemeClr val="bg1"/>
                </a:solidFill>
                <a:latin typeface="Lato"/>
                <a:ea typeface="Lato"/>
                <a:cs typeface="Calibri"/>
              </a:rPr>
              <a:t>level</a:t>
            </a:r>
            <a:endParaRPr lang="en-GB" sz="3200" b="1">
              <a:solidFill>
                <a:schemeClr val="bg1"/>
              </a:solidFill>
              <a:latin typeface="Lato"/>
              <a:ea typeface="+mn-lt"/>
              <a:cs typeface="+mn-lt"/>
            </a:endParaRPr>
          </a:p>
        </p:txBody>
      </p:sp>
      <p:pic>
        <p:nvPicPr>
          <p:cNvPr id="3" name="Picture 2">
            <a:extLst>
              <a:ext uri="{FF2B5EF4-FFF2-40B4-BE49-F238E27FC236}">
                <a16:creationId xmlns:a16="http://schemas.microsoft.com/office/drawing/2014/main" id="{81C65EFA-BD45-82F6-7F21-7059C3818CF8}"/>
              </a:ext>
            </a:extLst>
          </p:cNvPr>
          <p:cNvPicPr>
            <a:picLocks noChangeAspect="1"/>
          </p:cNvPicPr>
          <p:nvPr/>
        </p:nvPicPr>
        <p:blipFill rotWithShape="1">
          <a:blip r:embed="rId5">
            <a:extLst>
              <a:ext uri="{28A0092B-C50C-407E-A947-70E740481C1C}">
                <a14:useLocalDpi xmlns:a14="http://schemas.microsoft.com/office/drawing/2010/main"/>
              </a:ext>
            </a:extLst>
          </a:blip>
          <a:srcRect t="17667"/>
          <a:stretch/>
        </p:blipFill>
        <p:spPr>
          <a:xfrm>
            <a:off x="1888673" y="1029884"/>
            <a:ext cx="8414654" cy="5196004"/>
          </a:xfrm>
          <a:prstGeom prst="rect">
            <a:avLst/>
          </a:prstGeom>
        </p:spPr>
      </p:pic>
      <p:sp>
        <p:nvSpPr>
          <p:cNvPr id="5" name="Rectangle 4">
            <a:extLst>
              <a:ext uri="{FF2B5EF4-FFF2-40B4-BE49-F238E27FC236}">
                <a16:creationId xmlns:a16="http://schemas.microsoft.com/office/drawing/2014/main" id="{858C7F6C-8B8A-5E57-6FF8-418E251B2D64}"/>
              </a:ext>
            </a:extLst>
          </p:cNvPr>
          <p:cNvSpPr/>
          <p:nvPr/>
        </p:nvSpPr>
        <p:spPr>
          <a:xfrm>
            <a:off x="3177153" y="1147576"/>
            <a:ext cx="6761501" cy="1766105"/>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934DB3AD-3EC1-F2F5-EB0C-D56F3E1202C3}"/>
              </a:ext>
            </a:extLst>
          </p:cNvPr>
          <p:cNvSpPr/>
          <p:nvPr/>
        </p:nvSpPr>
        <p:spPr>
          <a:xfrm>
            <a:off x="3177152" y="2990386"/>
            <a:ext cx="6761501" cy="1442130"/>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E0D6D4DE-F0FA-2A3E-B41B-3A531BA00C89}"/>
              </a:ext>
            </a:extLst>
          </p:cNvPr>
          <p:cNvSpPr/>
          <p:nvPr/>
        </p:nvSpPr>
        <p:spPr>
          <a:xfrm>
            <a:off x="3177151" y="4860462"/>
            <a:ext cx="6761501" cy="1152880"/>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58111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67D3B82-27B5-7647-AAFD-672BE7097183}"/>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5" name="Picture 5" descr="Map&#10;&#10;Description automatically generated">
            <a:extLst>
              <a:ext uri="{FF2B5EF4-FFF2-40B4-BE49-F238E27FC236}">
                <a16:creationId xmlns:a16="http://schemas.microsoft.com/office/drawing/2014/main" id="{5BAD3849-BE3C-7904-7083-C4F99C1C6D88}"/>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729564" y="1245290"/>
            <a:ext cx="10198601" cy="4674613"/>
          </a:xfrm>
          <a:prstGeom prst="rect">
            <a:avLst/>
          </a:prstGeom>
        </p:spPr>
      </p:pic>
      <p:pic>
        <p:nvPicPr>
          <p:cNvPr id="7" name="Picture 6" descr="Logo&#10;&#10;Description automatically generated">
            <a:extLst>
              <a:ext uri="{FF2B5EF4-FFF2-40B4-BE49-F238E27FC236}">
                <a16:creationId xmlns:a16="http://schemas.microsoft.com/office/drawing/2014/main" id="{AA27E094-22D8-20CF-124F-D3CE2A644C72}"/>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094447" y="117692"/>
            <a:ext cx="927800" cy="711674"/>
          </a:xfrm>
          <a:prstGeom prst="rect">
            <a:avLst/>
          </a:prstGeom>
        </p:spPr>
      </p:pic>
      <p:sp>
        <p:nvSpPr>
          <p:cNvPr id="13" name="Rectangle 12">
            <a:extLst>
              <a:ext uri="{FF2B5EF4-FFF2-40B4-BE49-F238E27FC236}">
                <a16:creationId xmlns:a16="http://schemas.microsoft.com/office/drawing/2014/main" id="{685AEEF2-CA12-D406-BEC6-C5A5EDC1FDDC}"/>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grpSp>
        <p:nvGrpSpPr>
          <p:cNvPr id="14" name="Group 13">
            <a:extLst>
              <a:ext uri="{FF2B5EF4-FFF2-40B4-BE49-F238E27FC236}">
                <a16:creationId xmlns:a16="http://schemas.microsoft.com/office/drawing/2014/main" id="{60A0F368-FC4D-50D1-99A2-D2BD4535964C}"/>
              </a:ext>
            </a:extLst>
          </p:cNvPr>
          <p:cNvGrpSpPr/>
          <p:nvPr/>
        </p:nvGrpSpPr>
        <p:grpSpPr>
          <a:xfrm>
            <a:off x="9938654" y="6352565"/>
            <a:ext cx="2141003" cy="464738"/>
            <a:chOff x="266045" y="6130130"/>
            <a:chExt cx="2431435" cy="525217"/>
          </a:xfrm>
        </p:grpSpPr>
        <p:pic>
          <p:nvPicPr>
            <p:cNvPr id="19" name="Picture 18">
              <a:extLst>
                <a:ext uri="{FF2B5EF4-FFF2-40B4-BE49-F238E27FC236}">
                  <a16:creationId xmlns:a16="http://schemas.microsoft.com/office/drawing/2014/main" id="{B9581F8B-CDA7-D7EA-191C-738BEA6BBD82}"/>
                </a:ext>
              </a:extLst>
            </p:cNvPr>
            <p:cNvPicPr/>
            <p:nvPr/>
          </p:nvPicPr>
          <p:blipFill>
            <a:blip r:embed="rId5"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0" name="TextBox 19">
              <a:extLst>
                <a:ext uri="{FF2B5EF4-FFF2-40B4-BE49-F238E27FC236}">
                  <a16:creationId xmlns:a16="http://schemas.microsoft.com/office/drawing/2014/main" id="{109CBA1E-BA00-1713-BC61-98AEF5821288}"/>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16" name="ZoneTexte 15">
            <a:extLst>
              <a:ext uri="{FF2B5EF4-FFF2-40B4-BE49-F238E27FC236}">
                <a16:creationId xmlns:a16="http://schemas.microsoft.com/office/drawing/2014/main" id="{5DCFCE56-631F-4796-A29C-3A54528575D7}"/>
              </a:ext>
            </a:extLst>
          </p:cNvPr>
          <p:cNvSpPr txBox="1"/>
          <p:nvPr/>
        </p:nvSpPr>
        <p:spPr>
          <a:xfrm>
            <a:off x="10336833" y="5919903"/>
            <a:ext cx="1895914" cy="307777"/>
          </a:xfrm>
          <a:prstGeom prst="rect">
            <a:avLst/>
          </a:prstGeom>
          <a:noFill/>
        </p:spPr>
        <p:txBody>
          <a:bodyPr wrap="square" lIns="91440" tIns="45720" rIns="91440" bIns="45720" anchor="t">
            <a:spAutoFit/>
          </a:bodyPr>
          <a:lstStyle/>
          <a:p>
            <a:r>
              <a:rPr lang="en-US" sz="1400" i="1" dirty="0">
                <a:latin typeface="Lato"/>
                <a:ea typeface="Lato"/>
                <a:cs typeface="Lato"/>
              </a:rPr>
              <a:t>Source: </a:t>
            </a:r>
            <a:r>
              <a:rPr lang="en-US" sz="1400" i="1" dirty="0">
                <a:latin typeface="Lato"/>
                <a:ea typeface="Lato"/>
                <a:cs typeface="Lato"/>
                <a:hlinkClick r:id="rId6"/>
              </a:rPr>
              <a:t>OECD (2017)</a:t>
            </a:r>
            <a:r>
              <a:rPr lang="en-US" sz="1400" i="1" dirty="0">
                <a:latin typeface="Lato"/>
                <a:ea typeface="Lato"/>
                <a:cs typeface="Lato"/>
              </a:rPr>
              <a:t> </a:t>
            </a:r>
            <a:endParaRPr lang="en-US" sz="1400" i="1" dirty="0">
              <a:cs typeface="Calibri"/>
            </a:endParaRPr>
          </a:p>
        </p:txBody>
      </p:sp>
      <p:sp>
        <p:nvSpPr>
          <p:cNvPr id="11" name="TextBox 16">
            <a:extLst>
              <a:ext uri="{FF2B5EF4-FFF2-40B4-BE49-F238E27FC236}">
                <a16:creationId xmlns:a16="http://schemas.microsoft.com/office/drawing/2014/main" id="{DDC9B7D8-3E5C-48FE-99B6-A681F6F3DBED}"/>
              </a:ext>
            </a:extLst>
          </p:cNvPr>
          <p:cNvSpPr txBox="1"/>
          <p:nvPr/>
        </p:nvSpPr>
        <p:spPr>
          <a:xfrm>
            <a:off x="82668" y="194396"/>
            <a:ext cx="11011780" cy="584775"/>
          </a:xfrm>
          <a:prstGeom prst="rect">
            <a:avLst/>
          </a:prstGeom>
          <a:noFill/>
        </p:spPr>
        <p:txBody>
          <a:bodyPr wrap="square" lIns="91440" tIns="45720" rIns="91440" bIns="45720" rtlCol="0" anchor="t">
            <a:spAutoFit/>
          </a:bodyPr>
          <a:lstStyle/>
          <a:p>
            <a:r>
              <a:rPr lang="de-DE" sz="3200" b="1">
                <a:solidFill>
                  <a:schemeClr val="bg1"/>
                </a:solidFill>
                <a:ea typeface="+mn-lt"/>
                <a:cs typeface="+mn-lt"/>
              </a:rPr>
              <a:t>Environmental </a:t>
            </a:r>
            <a:r>
              <a:rPr lang="de-DE" sz="3200" b="1" err="1">
                <a:solidFill>
                  <a:schemeClr val="bg1"/>
                </a:solidFill>
                <a:ea typeface="+mn-lt"/>
                <a:cs typeface="+mn-lt"/>
              </a:rPr>
              <a:t>policy</a:t>
            </a:r>
            <a:r>
              <a:rPr lang="de-DE" sz="3200" b="1">
                <a:solidFill>
                  <a:schemeClr val="bg1"/>
                </a:solidFill>
                <a:ea typeface="+mn-lt"/>
                <a:cs typeface="+mn-lt"/>
              </a:rPr>
              <a:t>: National </a:t>
            </a:r>
            <a:r>
              <a:rPr lang="de-DE" sz="3200" b="1" err="1">
                <a:solidFill>
                  <a:schemeClr val="bg1"/>
                </a:solidFill>
                <a:ea typeface="+mn-lt"/>
                <a:cs typeface="+mn-lt"/>
              </a:rPr>
              <a:t>level</a:t>
            </a:r>
            <a:endParaRPr lang="en-US">
              <a:solidFill>
                <a:schemeClr val="bg1"/>
              </a:solidFill>
            </a:endParaRPr>
          </a:p>
        </p:txBody>
      </p:sp>
      <p:sp>
        <p:nvSpPr>
          <p:cNvPr id="4" name="TextBox 3">
            <a:extLst>
              <a:ext uri="{FF2B5EF4-FFF2-40B4-BE49-F238E27FC236}">
                <a16:creationId xmlns:a16="http://schemas.microsoft.com/office/drawing/2014/main" id="{3960EFB8-265C-FC10-DD69-443A2E9A10F7}"/>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7</a:t>
            </a:r>
          </a:p>
        </p:txBody>
      </p:sp>
      <p:sp>
        <p:nvSpPr>
          <p:cNvPr id="6" name="Rectangle 5">
            <a:extLst>
              <a:ext uri="{FF2B5EF4-FFF2-40B4-BE49-F238E27FC236}">
                <a16:creationId xmlns:a16="http://schemas.microsoft.com/office/drawing/2014/main" id="{E2CA6609-7586-233E-7016-E4DE20D0B88D}"/>
              </a:ext>
            </a:extLst>
          </p:cNvPr>
          <p:cNvSpPr/>
          <p:nvPr/>
        </p:nvSpPr>
        <p:spPr>
          <a:xfrm>
            <a:off x="369774" y="2298404"/>
            <a:ext cx="2209209" cy="39281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601252D4-75FC-D21F-504E-4933110E1FB9}"/>
              </a:ext>
            </a:extLst>
          </p:cNvPr>
          <p:cNvGrpSpPr/>
          <p:nvPr/>
        </p:nvGrpSpPr>
        <p:grpSpPr>
          <a:xfrm>
            <a:off x="278586" y="1981641"/>
            <a:ext cx="7288102" cy="4161535"/>
            <a:chOff x="278586" y="1981641"/>
            <a:chExt cx="7288102" cy="4161535"/>
          </a:xfrm>
        </p:grpSpPr>
        <p:pic>
          <p:nvPicPr>
            <p:cNvPr id="3" name="Image 3" descr="Une image contenant carte&#10;&#10;Description générée automatiquement">
              <a:extLst>
                <a:ext uri="{FF2B5EF4-FFF2-40B4-BE49-F238E27FC236}">
                  <a16:creationId xmlns:a16="http://schemas.microsoft.com/office/drawing/2014/main" id="{B5C6E4FB-99F5-B646-FDEC-D706FD745197}"/>
                </a:ext>
              </a:extLst>
            </p:cNvPr>
            <p:cNvPicPr>
              <a:picLocks noChangeAspect="1"/>
            </p:cNvPicPr>
            <p:nvPr/>
          </p:nvPicPr>
          <p:blipFill rotWithShape="1">
            <a:blip r:embed="rId7">
              <a:extLst>
                <a:ext uri="{28A0092B-C50C-407E-A947-70E740481C1C}">
                  <a14:useLocalDpi xmlns:a14="http://schemas.microsoft.com/office/drawing/2010/main"/>
                </a:ext>
              </a:extLst>
            </a:blip>
            <a:srcRect l="-349"/>
            <a:stretch/>
          </p:blipFill>
          <p:spPr>
            <a:xfrm>
              <a:off x="312443" y="3510339"/>
              <a:ext cx="3038052" cy="2628041"/>
            </a:xfrm>
            <a:prstGeom prst="rect">
              <a:avLst/>
            </a:prstGeom>
            <a:ln w="57150">
              <a:solidFill>
                <a:srgbClr val="FF8400"/>
              </a:solidFill>
            </a:ln>
          </p:spPr>
        </p:pic>
        <p:sp>
          <p:nvSpPr>
            <p:cNvPr id="9" name="Rectangle 8">
              <a:extLst>
                <a:ext uri="{FF2B5EF4-FFF2-40B4-BE49-F238E27FC236}">
                  <a16:creationId xmlns:a16="http://schemas.microsoft.com/office/drawing/2014/main" id="{0021B861-B915-6D80-263A-A603B3FBA8FE}"/>
                </a:ext>
              </a:extLst>
            </p:cNvPr>
            <p:cNvSpPr/>
            <p:nvPr/>
          </p:nvSpPr>
          <p:spPr>
            <a:xfrm>
              <a:off x="6095851" y="1981641"/>
              <a:ext cx="1470837" cy="1199117"/>
            </a:xfrm>
            <a:prstGeom prst="rect">
              <a:avLst/>
            </a:prstGeom>
            <a:noFill/>
            <a:ln w="28575">
              <a:solidFill>
                <a:srgbClr val="FF8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a:extLst>
                <a:ext uri="{FF2B5EF4-FFF2-40B4-BE49-F238E27FC236}">
                  <a16:creationId xmlns:a16="http://schemas.microsoft.com/office/drawing/2014/main" id="{DB3366E2-DFA2-F088-FEFB-5CF26FAA78F9}"/>
                </a:ext>
              </a:extLst>
            </p:cNvPr>
            <p:cNvCxnSpPr/>
            <p:nvPr/>
          </p:nvCxnSpPr>
          <p:spPr>
            <a:xfrm flipH="1">
              <a:off x="278586" y="2006376"/>
              <a:ext cx="5794746" cy="1470837"/>
            </a:xfrm>
            <a:prstGeom prst="straightConnector1">
              <a:avLst/>
            </a:prstGeom>
            <a:ln w="28575">
              <a:solidFill>
                <a:srgbClr val="FF8400"/>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A67F931E-F801-0554-A605-D6E7C44B3216}"/>
                </a:ext>
              </a:extLst>
            </p:cNvPr>
            <p:cNvCxnSpPr>
              <a:cxnSpLocks/>
            </p:cNvCxnSpPr>
            <p:nvPr/>
          </p:nvCxnSpPr>
          <p:spPr>
            <a:xfrm flipH="1">
              <a:off x="3352169" y="3177955"/>
              <a:ext cx="4213630" cy="2965221"/>
            </a:xfrm>
            <a:prstGeom prst="straightConnector1">
              <a:avLst/>
            </a:prstGeom>
            <a:ln w="28575">
              <a:solidFill>
                <a:srgbClr val="FF8400"/>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70227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32A204-75CB-4231-A003-840228399230}"/>
              </a:ext>
            </a:extLst>
          </p:cNvPr>
          <p:cNvSpPr/>
          <p:nvPr/>
        </p:nvSpPr>
        <p:spPr>
          <a:xfrm>
            <a:off x="0" y="6302829"/>
            <a:ext cx="12192000" cy="562709"/>
          </a:xfrm>
          <a:prstGeom prst="rect">
            <a:avLst/>
          </a:prstGeom>
          <a:gradFill>
            <a:gsLst>
              <a:gs pos="65000">
                <a:srgbClr val="00B0F0"/>
              </a:gs>
              <a:gs pos="0">
                <a:srgbClr val="00B0F0"/>
              </a:gs>
              <a:gs pos="100000">
                <a:srgbClr val="0088B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sp>
        <p:nvSpPr>
          <p:cNvPr id="16" name="Rectangle 15">
            <a:extLst>
              <a:ext uri="{FF2B5EF4-FFF2-40B4-BE49-F238E27FC236}">
                <a16:creationId xmlns:a16="http://schemas.microsoft.com/office/drawing/2014/main" id="{5220B17F-92D6-40BA-840D-63914F15F311}"/>
              </a:ext>
            </a:extLst>
          </p:cNvPr>
          <p:cNvSpPr/>
          <p:nvPr/>
        </p:nvSpPr>
        <p:spPr>
          <a:xfrm>
            <a:off x="0" y="0"/>
            <a:ext cx="12192000" cy="953180"/>
          </a:xfrm>
          <a:prstGeom prst="rect">
            <a:avLst/>
          </a:prstGeom>
          <a:gradFill flip="none" rotWithShape="1">
            <a:gsLst>
              <a:gs pos="65000">
                <a:srgbClr val="00B0F0"/>
              </a:gs>
              <a:gs pos="0">
                <a:srgbClr val="00B0F0"/>
              </a:gs>
              <a:gs pos="100000">
                <a:srgbClr val="0088B8"/>
              </a:gs>
            </a:gsLst>
            <a:lin ang="0" scaled="1"/>
            <a:tileRect/>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solidFill>
                <a:srgbClr val="34C4F2"/>
              </a:solidFill>
            </a:endParaRPr>
          </a:p>
        </p:txBody>
      </p:sp>
      <p:pic>
        <p:nvPicPr>
          <p:cNvPr id="18" name="Picture 17" descr="Logo&#10;&#10;Description automatically generated">
            <a:extLst>
              <a:ext uri="{FF2B5EF4-FFF2-40B4-BE49-F238E27FC236}">
                <a16:creationId xmlns:a16="http://schemas.microsoft.com/office/drawing/2014/main" id="{212D7628-0437-4CB3-B7EC-FD393DF9599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1094447" y="117692"/>
            <a:ext cx="927800" cy="711674"/>
          </a:xfrm>
          <a:prstGeom prst="rect">
            <a:avLst/>
          </a:prstGeom>
        </p:spPr>
      </p:pic>
      <p:grpSp>
        <p:nvGrpSpPr>
          <p:cNvPr id="19" name="Group 18">
            <a:extLst>
              <a:ext uri="{FF2B5EF4-FFF2-40B4-BE49-F238E27FC236}">
                <a16:creationId xmlns:a16="http://schemas.microsoft.com/office/drawing/2014/main" id="{148738D1-DC63-4BC4-937F-CF786144DAEC}"/>
              </a:ext>
            </a:extLst>
          </p:cNvPr>
          <p:cNvGrpSpPr/>
          <p:nvPr/>
        </p:nvGrpSpPr>
        <p:grpSpPr>
          <a:xfrm>
            <a:off x="9938654" y="6352565"/>
            <a:ext cx="2141003" cy="464738"/>
            <a:chOff x="266045" y="6130130"/>
            <a:chExt cx="2431435" cy="525217"/>
          </a:xfrm>
        </p:grpSpPr>
        <p:pic>
          <p:nvPicPr>
            <p:cNvPr id="20" name="Picture 19">
              <a:extLst>
                <a:ext uri="{FF2B5EF4-FFF2-40B4-BE49-F238E27FC236}">
                  <a16:creationId xmlns:a16="http://schemas.microsoft.com/office/drawing/2014/main" id="{3594C82D-6321-4F55-A095-254F6B99D341}"/>
                </a:ext>
              </a:extLst>
            </p:cNvPr>
            <p:cNvPicPr/>
            <p:nvPr/>
          </p:nvPicPr>
          <p:blipFill>
            <a:blip r:embed="rId4" cstate="print">
              <a:extLst>
                <a:ext uri="{28A0092B-C50C-407E-A947-70E740481C1C}">
                  <a14:useLocalDpi xmlns:a14="http://schemas.microsoft.com/office/drawing/2010/main"/>
                </a:ext>
              </a:extLst>
            </a:blip>
            <a:srcRect/>
            <a:stretch>
              <a:fillRect/>
            </a:stretch>
          </p:blipFill>
          <p:spPr bwMode="auto">
            <a:xfrm>
              <a:off x="266045" y="6130130"/>
              <a:ext cx="904387" cy="525217"/>
            </a:xfrm>
            <a:prstGeom prst="rect">
              <a:avLst/>
            </a:prstGeom>
            <a:noFill/>
          </p:spPr>
        </p:pic>
        <p:sp>
          <p:nvSpPr>
            <p:cNvPr id="21" name="TextBox 20">
              <a:extLst>
                <a:ext uri="{FF2B5EF4-FFF2-40B4-BE49-F238E27FC236}">
                  <a16:creationId xmlns:a16="http://schemas.microsoft.com/office/drawing/2014/main" id="{CBEC836A-E913-4169-A12A-B2EBC4AE6F40}"/>
                </a:ext>
              </a:extLst>
            </p:cNvPr>
            <p:cNvSpPr txBox="1"/>
            <p:nvPr/>
          </p:nvSpPr>
          <p:spPr>
            <a:xfrm>
              <a:off x="1202055" y="6161907"/>
              <a:ext cx="1495425" cy="486961"/>
            </a:xfrm>
            <a:prstGeom prst="rect">
              <a:avLst/>
            </a:prstGeom>
            <a:noFill/>
          </p:spPr>
          <p:txBody>
            <a:bodyPr wrap="square" rtlCol="0">
              <a:spAutoFit/>
            </a:bodyPr>
            <a:lstStyle/>
            <a:p>
              <a:r>
                <a:rPr lang="en-US" sz="1100">
                  <a:solidFill>
                    <a:schemeClr val="bg1"/>
                  </a:solidFill>
                  <a:latin typeface="Lato" panose="020F0502020204030203" pitchFamily="34" charset="0"/>
                  <a:ea typeface="Lato" panose="020F0502020204030203" pitchFamily="34" charset="0"/>
                  <a:cs typeface="Lato" panose="020F0502020204030203" pitchFamily="34" charset="0"/>
                </a:rPr>
                <a:t>EU funded project</a:t>
              </a:r>
              <a:br>
                <a:rPr lang="en-US" sz="1100">
                  <a:solidFill>
                    <a:schemeClr val="bg1"/>
                  </a:solidFill>
                  <a:latin typeface="Lato" panose="020F0502020204030203" pitchFamily="34" charset="0"/>
                  <a:ea typeface="Lato" panose="020F0502020204030203" pitchFamily="34" charset="0"/>
                  <a:cs typeface="Lato" panose="020F0502020204030203" pitchFamily="34" charset="0"/>
                </a:rPr>
              </a:br>
              <a:r>
                <a:rPr lang="en-GB" sz="1100">
                  <a:solidFill>
                    <a:schemeClr val="bg1"/>
                  </a:solidFill>
                  <a:latin typeface="Lato" panose="020F0502020204030203" pitchFamily="34" charset="0"/>
                  <a:ea typeface="Lato" panose="020F0502020204030203" pitchFamily="34" charset="0"/>
                  <a:cs typeface="Lato" panose="020F0502020204030203" pitchFamily="34" charset="0"/>
                </a:rPr>
                <a:t>GA no. </a:t>
              </a:r>
              <a:r>
                <a:rPr lang="en-GB" sz="1100">
                  <a:solidFill>
                    <a:schemeClr val="bg1"/>
                  </a:solidFill>
                  <a:effectLst/>
                  <a:latin typeface="Lato" panose="020F0502020204030203" pitchFamily="34" charset="0"/>
                  <a:ea typeface="Lato" panose="020F0502020204030203" pitchFamily="34" charset="0"/>
                  <a:cs typeface="Lato" panose="020F0502020204030203" pitchFamily="34" charset="0"/>
                </a:rPr>
                <a:t>776848</a:t>
              </a:r>
              <a:endParaRPr lang="nl-NL" sz="1100">
                <a:solidFill>
                  <a:schemeClr val="bg1"/>
                </a:solidFill>
                <a:latin typeface="Lato" panose="020F0502020204030203" pitchFamily="34" charset="0"/>
                <a:ea typeface="Lato" panose="020F0502020204030203" pitchFamily="34" charset="0"/>
                <a:cs typeface="Lato" panose="020F0502020204030203" pitchFamily="34" charset="0"/>
              </a:endParaRPr>
            </a:p>
          </p:txBody>
        </p:sp>
      </p:grpSp>
      <p:sp>
        <p:nvSpPr>
          <p:cNvPr id="25" name="TextBox 24">
            <a:extLst>
              <a:ext uri="{FF2B5EF4-FFF2-40B4-BE49-F238E27FC236}">
                <a16:creationId xmlns:a16="http://schemas.microsoft.com/office/drawing/2014/main" id="{836DE2BF-DC54-48E7-BC11-6F286BF52C01}"/>
              </a:ext>
            </a:extLst>
          </p:cNvPr>
          <p:cNvSpPr txBox="1"/>
          <p:nvPr/>
        </p:nvSpPr>
        <p:spPr>
          <a:xfrm>
            <a:off x="82667" y="194396"/>
            <a:ext cx="11363419" cy="584775"/>
          </a:xfrm>
          <a:prstGeom prst="rect">
            <a:avLst/>
          </a:prstGeom>
          <a:noFill/>
        </p:spPr>
        <p:txBody>
          <a:bodyPr wrap="square" lIns="91440" tIns="45720" rIns="91440" bIns="45720" rtlCol="0" anchor="t">
            <a:spAutoFit/>
          </a:bodyPr>
          <a:lstStyle/>
          <a:p>
            <a:r>
              <a:rPr lang="en-GB" sz="3200" b="1" dirty="0">
                <a:solidFill>
                  <a:schemeClr val="bg1"/>
                </a:solidFill>
                <a:latin typeface="Lato"/>
                <a:ea typeface="Lato"/>
                <a:cs typeface="Lato"/>
              </a:rPr>
              <a:t>What are Nature-based Solutions (</a:t>
            </a:r>
            <a:r>
              <a:rPr lang="en-GB" sz="3200" b="1" dirty="0" err="1">
                <a:solidFill>
                  <a:schemeClr val="bg1"/>
                </a:solidFill>
                <a:latin typeface="Lato"/>
                <a:ea typeface="Lato"/>
                <a:cs typeface="Lato"/>
              </a:rPr>
              <a:t>NbS</a:t>
            </a:r>
            <a:r>
              <a:rPr lang="en-GB" sz="3200" b="1" dirty="0">
                <a:solidFill>
                  <a:schemeClr val="bg1"/>
                </a:solidFill>
                <a:latin typeface="Lato"/>
                <a:ea typeface="Lato"/>
                <a:cs typeface="Lato"/>
              </a:rPr>
              <a:t>)?</a:t>
            </a:r>
            <a:endParaRPr lang="en-GB" sz="3200" dirty="0">
              <a:solidFill>
                <a:schemeClr val="bg1"/>
              </a:solidFill>
              <a:latin typeface="Lato"/>
              <a:ea typeface="Lato"/>
              <a:cs typeface="Lato"/>
            </a:endParaRPr>
          </a:p>
        </p:txBody>
      </p:sp>
      <p:pic>
        <p:nvPicPr>
          <p:cNvPr id="15" name="Picture 14" descr="Diagram&#10;&#10;Description automatically generated">
            <a:extLst>
              <a:ext uri="{FF2B5EF4-FFF2-40B4-BE49-F238E27FC236}">
                <a16:creationId xmlns:a16="http://schemas.microsoft.com/office/drawing/2014/main" id="{51B838B8-C2B6-4E41-A858-390683EE9D5E}"/>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7274391" y="1080249"/>
            <a:ext cx="4752255" cy="5089285"/>
          </a:xfrm>
          <a:prstGeom prst="rect">
            <a:avLst/>
          </a:prstGeom>
        </p:spPr>
      </p:pic>
      <p:sp>
        <p:nvSpPr>
          <p:cNvPr id="23" name="Rectangle 22">
            <a:extLst>
              <a:ext uri="{FF2B5EF4-FFF2-40B4-BE49-F238E27FC236}">
                <a16:creationId xmlns:a16="http://schemas.microsoft.com/office/drawing/2014/main" id="{144B601E-E8A8-4CAD-8290-ED9A28655EDE}"/>
              </a:ext>
            </a:extLst>
          </p:cNvPr>
          <p:cNvSpPr/>
          <p:nvPr/>
        </p:nvSpPr>
        <p:spPr>
          <a:xfrm>
            <a:off x="208712" y="973567"/>
            <a:ext cx="7090984" cy="6324808"/>
          </a:xfrm>
          <a:prstGeom prst="rect">
            <a:avLst/>
          </a:prstGeom>
        </p:spPr>
        <p:txBody>
          <a:bodyPr wrap="square" lIns="91440" tIns="45720" rIns="91440" bIns="45720" anchor="t">
            <a:spAutoFit/>
          </a:bodyPr>
          <a:lstStyle/>
          <a:p>
            <a:pPr algn="ctr"/>
            <a:endParaRPr lang="en-US" sz="1500" i="1" dirty="0">
              <a:solidFill>
                <a:srgbClr val="000000"/>
              </a:solidFill>
              <a:latin typeface="Lato" panose="020F0502020204030203" pitchFamily="34" charset="0"/>
              <a:ea typeface="Lato" panose="020F0502020204030203" pitchFamily="34" charset="0"/>
              <a:cs typeface="Lato" panose="020F0502020204030203" pitchFamily="34" charset="0"/>
            </a:endParaRPr>
          </a:p>
          <a:p>
            <a:pPr algn="ctr"/>
            <a:r>
              <a:rPr lang="en-US" sz="1500" b="1" dirty="0">
                <a:solidFill>
                  <a:srgbClr val="00B0F0"/>
                </a:solidFill>
                <a:latin typeface="Lato" panose="020F0502020204030203" pitchFamily="34" charset="0"/>
                <a:ea typeface="Lato" panose="020F0502020204030203" pitchFamily="34" charset="0"/>
                <a:cs typeface="Lato" panose="020F0502020204030203" pitchFamily="34" charset="0"/>
              </a:rPr>
              <a:t>By the IUCN (2016):</a:t>
            </a:r>
            <a:endParaRPr lang="en-US" sz="1500" dirty="0">
              <a:latin typeface="Lato" panose="020F0502020204030203" pitchFamily="34" charset="0"/>
              <a:ea typeface="Lato" panose="020F0502020204030203" pitchFamily="34" charset="0"/>
              <a:cs typeface="Lato" panose="020F0502020204030203" pitchFamily="34" charset="0"/>
            </a:endParaRPr>
          </a:p>
          <a:p>
            <a:pPr algn="ctr"/>
            <a:r>
              <a:rPr lang="en-US" sz="1500" i="1" dirty="0">
                <a:latin typeface="Lato" panose="020F0502020204030203" pitchFamily="34" charset="0"/>
                <a:ea typeface="Lato" panose="020F0502020204030203" pitchFamily="34" charset="0"/>
                <a:cs typeface="Lato" panose="020F0502020204030203" pitchFamily="34" charset="0"/>
              </a:rPr>
              <a:t>“… actions to protect, sustainably manage and restore </a:t>
            </a:r>
          </a:p>
          <a:p>
            <a:pPr algn="ctr"/>
            <a:r>
              <a:rPr lang="en-US" sz="1500" i="1" dirty="0">
                <a:latin typeface="Lato" panose="020F0502020204030203" pitchFamily="34" charset="0"/>
                <a:ea typeface="Lato" panose="020F0502020204030203" pitchFamily="34" charset="0"/>
                <a:cs typeface="Lato" panose="020F0502020204030203" pitchFamily="34" charset="0"/>
              </a:rPr>
              <a:t>natural or modified ecosystems, which address societal challenges (e.g., </a:t>
            </a:r>
            <a:r>
              <a:rPr lang="en-US" sz="1500" i="1" dirty="0">
                <a:solidFill>
                  <a:srgbClr val="0070C0"/>
                </a:solidFill>
                <a:latin typeface="Lato" panose="020F0502020204030203" pitchFamily="34" charset="0"/>
                <a:ea typeface="Lato" panose="020F0502020204030203" pitchFamily="34" charset="0"/>
                <a:cs typeface="Lato" panose="020F0502020204030203" pitchFamily="34" charset="0"/>
              </a:rPr>
              <a:t>climate change</a:t>
            </a:r>
            <a:r>
              <a:rPr lang="en-US" sz="1500" i="1" dirty="0">
                <a:latin typeface="Lato" panose="020F0502020204030203" pitchFamily="34" charset="0"/>
                <a:ea typeface="Lato" panose="020F0502020204030203" pitchFamily="34" charset="0"/>
                <a:cs typeface="Lato" panose="020F0502020204030203" pitchFamily="34" charset="0"/>
              </a:rPr>
              <a:t>, food and water security or </a:t>
            </a:r>
            <a:r>
              <a:rPr lang="en-US" sz="1500" i="1" dirty="0">
                <a:solidFill>
                  <a:srgbClr val="0070C0"/>
                </a:solidFill>
                <a:latin typeface="Lato" panose="020F0502020204030203" pitchFamily="34" charset="0"/>
                <a:ea typeface="Lato" panose="020F0502020204030203" pitchFamily="34" charset="0"/>
                <a:cs typeface="Lato" panose="020F0502020204030203" pitchFamily="34" charset="0"/>
              </a:rPr>
              <a:t>natural disasters</a:t>
            </a:r>
            <a:r>
              <a:rPr lang="en-US" sz="1500" i="1" dirty="0">
                <a:latin typeface="Lato" panose="020F0502020204030203" pitchFamily="34" charset="0"/>
                <a:ea typeface="Lato" panose="020F0502020204030203" pitchFamily="34" charset="0"/>
                <a:cs typeface="Lato" panose="020F0502020204030203" pitchFamily="34" charset="0"/>
              </a:rPr>
              <a:t>) effectively and adaptively, while simultaneously providing human well-being and biodiversity benefits.”</a:t>
            </a:r>
          </a:p>
          <a:p>
            <a:pPr algn="ctr"/>
            <a:endParaRPr lang="en-US" sz="1500" i="1" dirty="0">
              <a:latin typeface="Lato" panose="020F0502020204030203" pitchFamily="34" charset="0"/>
              <a:ea typeface="Lato" panose="020F0502020204030203" pitchFamily="34" charset="0"/>
              <a:cs typeface="Lato" panose="020F0502020204030203" pitchFamily="34" charset="0"/>
            </a:endParaRPr>
          </a:p>
          <a:p>
            <a:pPr algn="ctr"/>
            <a:endParaRPr lang="en-US" sz="1500" i="1" dirty="0">
              <a:latin typeface="Lato" panose="020F0502020204030203" pitchFamily="34" charset="0"/>
              <a:ea typeface="Lato" panose="020F0502020204030203" pitchFamily="34" charset="0"/>
              <a:cs typeface="Lato" panose="020F0502020204030203" pitchFamily="34" charset="0"/>
            </a:endParaRPr>
          </a:p>
          <a:p>
            <a:pPr algn="ctr"/>
            <a:r>
              <a:rPr lang="en-US" sz="1500" b="1" dirty="0">
                <a:solidFill>
                  <a:srgbClr val="00B0F0"/>
                </a:solidFill>
                <a:latin typeface="Lato" panose="020F0502020204030203" pitchFamily="34" charset="0"/>
                <a:ea typeface="Lato" panose="020F0502020204030203" pitchFamily="34" charset="0"/>
                <a:cs typeface="Lato" panose="020F0502020204030203" pitchFamily="34" charset="0"/>
              </a:rPr>
              <a:t>By the European Commission (2017):</a:t>
            </a:r>
            <a:endParaRPr lang="en-US" sz="1500" dirty="0">
              <a:latin typeface="Lato" panose="020F0502020204030203" pitchFamily="34" charset="0"/>
              <a:ea typeface="Lato" panose="020F0502020204030203" pitchFamily="34" charset="0"/>
              <a:cs typeface="Lato" panose="020F0502020204030203" pitchFamily="34" charset="0"/>
            </a:endParaRPr>
          </a:p>
          <a:p>
            <a:pPr algn="ctr"/>
            <a:r>
              <a:rPr lang="en-US" sz="1500" i="1" dirty="0">
                <a:latin typeface="Lato" panose="020F0502020204030203" pitchFamily="34" charset="0"/>
                <a:ea typeface="Lato" panose="020F0502020204030203" pitchFamily="34" charset="0"/>
                <a:cs typeface="Lato" panose="020F0502020204030203" pitchFamily="34" charset="0"/>
              </a:rPr>
              <a:t>“Solutions that are inspired and supported by nature, which are cost-effective, simultaneously provide environmental, social and economic benefits, and help build resilience. Such solutions bring more, and more diverse, nature and natural features and processes into cities, landscapes and seascapes, through locally adapted, resource-efficient and systemic interventions.”</a:t>
            </a:r>
            <a:endParaRPr lang="en-US" sz="1500" dirty="0">
              <a:latin typeface="Lato" panose="020F0502020204030203" pitchFamily="34" charset="0"/>
              <a:ea typeface="Lato" panose="020F0502020204030203" pitchFamily="34" charset="0"/>
              <a:cs typeface="Lato" panose="020F0502020204030203" pitchFamily="34" charset="0"/>
            </a:endParaRPr>
          </a:p>
          <a:p>
            <a:pPr algn="ctr"/>
            <a:endParaRPr lang="en-US" sz="1500" i="1" dirty="0">
              <a:latin typeface="Lato" panose="020F0502020204030203" pitchFamily="34" charset="0"/>
              <a:ea typeface="Lato" panose="020F0502020204030203" pitchFamily="34" charset="0"/>
              <a:cs typeface="Lato" panose="020F0502020204030203" pitchFamily="34" charset="0"/>
            </a:endParaRPr>
          </a:p>
          <a:p>
            <a:pPr algn="ctr"/>
            <a:endParaRPr lang="en-US" sz="1500" i="1" dirty="0">
              <a:latin typeface="Lato" panose="020F0502020204030203" pitchFamily="34" charset="0"/>
              <a:ea typeface="Lato" panose="020F0502020204030203" pitchFamily="34" charset="0"/>
              <a:cs typeface="Lato" panose="020F0502020204030203" pitchFamily="34" charset="0"/>
            </a:endParaRPr>
          </a:p>
          <a:p>
            <a:pPr algn="ctr"/>
            <a:r>
              <a:rPr lang="en-IE" sz="1500" b="1" dirty="0">
                <a:solidFill>
                  <a:srgbClr val="00B0F0"/>
                </a:solidFill>
                <a:latin typeface="Lato" panose="020F0502020204030203" pitchFamily="34" charset="0"/>
                <a:ea typeface="Lato" panose="020F0502020204030203" pitchFamily="34" charset="0"/>
                <a:cs typeface="Lato" panose="020F0502020204030203" pitchFamily="34" charset="0"/>
              </a:rPr>
              <a:t>By the UN Environment Assembly (2022)​</a:t>
            </a:r>
          </a:p>
          <a:p>
            <a:pPr algn="ctr"/>
            <a:r>
              <a:rPr lang="en-IE" sz="1500" i="1" dirty="0">
                <a:latin typeface="Lato" panose="020F0502020204030203" pitchFamily="34" charset="0"/>
                <a:ea typeface="Lato" panose="020F0502020204030203" pitchFamily="34" charset="0"/>
                <a:cs typeface="Lato" panose="020F0502020204030203" pitchFamily="34" charset="0"/>
              </a:rPr>
              <a:t>“… actions to protect, conserve, restore, sustainably use and manage natural or modified terrestrial, freshwater, coastal and marine ecosystems, which address social, economic and environmental challenges effectively and adaptively, while simultaneously providing human well-being, ecosystem services and resilience and biodiversity benefits.”​</a:t>
            </a:r>
          </a:p>
          <a:p>
            <a:pPr algn="ctr"/>
            <a:endParaRPr lang="en-US" sz="1500" dirty="0">
              <a:latin typeface="Lato" panose="020F0502020204030203" pitchFamily="34" charset="0"/>
              <a:ea typeface="Lato" panose="020F0502020204030203" pitchFamily="34" charset="0"/>
              <a:cs typeface="Lato" panose="020F0502020204030203" pitchFamily="34" charset="0"/>
            </a:endParaRPr>
          </a:p>
          <a:p>
            <a:pPr algn="ctr"/>
            <a:endParaRPr lang="en-US" sz="1500" b="1" dirty="0">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1500" b="1" dirty="0">
              <a:solidFill>
                <a:srgbClr val="00B0F0"/>
              </a:solidFill>
              <a:latin typeface="Lato" panose="020F0502020204030203" pitchFamily="34" charset="0"/>
              <a:ea typeface="Lato" panose="020F0502020204030203" pitchFamily="34" charset="0"/>
              <a:cs typeface="Lato" panose="020F0502020204030203" pitchFamily="34" charset="0"/>
            </a:endParaRPr>
          </a:p>
          <a:p>
            <a:pPr algn="ctr"/>
            <a:endParaRPr lang="en-US" sz="1500" i="1" dirty="0">
              <a:latin typeface="Lato" panose="020F0502020204030203" pitchFamily="34" charset="0"/>
              <a:ea typeface="Lato" panose="020F0502020204030203" pitchFamily="34" charset="0"/>
              <a:cs typeface="Lato" panose="020F0502020204030203" pitchFamily="34" charset="0"/>
            </a:endParaRPr>
          </a:p>
          <a:p>
            <a:pPr algn="ctr"/>
            <a:endParaRPr lang="en-US" sz="1500" dirty="0">
              <a:latin typeface="Lato" panose="020F0502020204030203" pitchFamily="34" charset="0"/>
              <a:ea typeface="Lato" panose="020F0502020204030203" pitchFamily="34" charset="0"/>
              <a:cs typeface="Lato" panose="020F0502020204030203" pitchFamily="34" charset="0"/>
            </a:endParaRPr>
          </a:p>
        </p:txBody>
      </p:sp>
      <p:sp>
        <p:nvSpPr>
          <p:cNvPr id="2" name="TextBox 1">
            <a:extLst>
              <a:ext uri="{FF2B5EF4-FFF2-40B4-BE49-F238E27FC236}">
                <a16:creationId xmlns:a16="http://schemas.microsoft.com/office/drawing/2014/main" id="{F45DAE06-F16C-120D-7B74-A2FBA10B1645}"/>
              </a:ext>
            </a:extLst>
          </p:cNvPr>
          <p:cNvSpPr txBox="1"/>
          <p:nvPr/>
        </p:nvSpPr>
        <p:spPr>
          <a:xfrm>
            <a:off x="117161" y="6458742"/>
            <a:ext cx="1316798" cy="261610"/>
          </a:xfrm>
          <a:prstGeom prst="rect">
            <a:avLst/>
          </a:prstGeom>
          <a:noFill/>
        </p:spPr>
        <p:txBody>
          <a:bodyPr wrap="square" lIns="91440" tIns="45720" rIns="91440" bIns="45720" rtlCol="0" anchor="t">
            <a:spAutoFit/>
          </a:bodyPr>
          <a:lstStyle/>
          <a:p>
            <a:r>
              <a:rPr lang="en-GB" sz="1100" dirty="0">
                <a:solidFill>
                  <a:schemeClr val="bg1"/>
                </a:solidFill>
                <a:latin typeface="Lato" panose="020F0502020204030203" pitchFamily="34" charset="0"/>
                <a:ea typeface="Lato" panose="020F0502020204030203" pitchFamily="34" charset="0"/>
                <a:cs typeface="Lato" panose="020F0502020204030203" pitchFamily="34" charset="0"/>
              </a:rPr>
              <a:t>9</a:t>
            </a:r>
          </a:p>
        </p:txBody>
      </p:sp>
    </p:spTree>
    <p:extLst>
      <p:ext uri="{BB962C8B-B14F-4D97-AF65-F5344CB8AC3E}">
        <p14:creationId xmlns:p14="http://schemas.microsoft.com/office/powerpoint/2010/main" val="278667026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Responsible xmlns="86c4cae0-a175-4f14-ab13-eac5934823ac">...</Responsible>
    <PhotoSelectionforfrontcover xmlns="86c4cae0-a175-4f14-ab13-eac5934823ac">Option 1</PhotoSelectionforfrontcover>
    <DOI xmlns="86c4cae0-a175-4f14-ab13-eac5934823ac">
      <Url xsi:nil="true"/>
      <Description xsi:nil="true"/>
    </DOI>
    <TaxCatchAll xmlns="2044b625-83bc-47a4-b700-31dc389e64e1" xsi:nil="true"/>
    <lcf76f155ced4ddcb4097134ff3c332f xmlns="86c4cae0-a175-4f14-ab13-eac5934823ac">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AA8B3D87ABDAA4C9BC49529F3A115E2" ma:contentTypeVersion="21" ma:contentTypeDescription="Create a new document." ma:contentTypeScope="" ma:versionID="a6839722a3cf4f9100bf657395d525dd">
  <xsd:schema xmlns:xsd="http://www.w3.org/2001/XMLSchema" xmlns:xs="http://www.w3.org/2001/XMLSchema" xmlns:p="http://schemas.microsoft.com/office/2006/metadata/properties" xmlns:ns2="86c4cae0-a175-4f14-ab13-eac5934823ac" xmlns:ns3="2044b625-83bc-47a4-b700-31dc389e64e1" targetNamespace="http://schemas.microsoft.com/office/2006/metadata/properties" ma:root="true" ma:fieldsID="871b5e456c35ddf293404bf1d7c22eda" ns2:_="" ns3:_="">
    <xsd:import namespace="86c4cae0-a175-4f14-ab13-eac5934823ac"/>
    <xsd:import namespace="2044b625-83bc-47a4-b700-31dc389e64e1"/>
    <xsd:element name="properties">
      <xsd:complexType>
        <xsd:sequence>
          <xsd:element name="documentManagement">
            <xsd:complexType>
              <xsd:all>
                <xsd:element ref="ns2:MediaServiceMetadata" minOccurs="0"/>
                <xsd:element ref="ns2:MediaServiceFastMetadata" minOccurs="0"/>
                <xsd:element ref="ns2:Responsible"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2:MediaLengthInSeconds" minOccurs="0"/>
                <xsd:element ref="ns2:PhotoSelectionforfrontcover" minOccurs="0"/>
                <xsd:element ref="ns2:DOI"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c4cae0-a175-4f14-ab13-eac5934823a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Responsible" ma:index="10" nillable="true" ma:displayName="Responsible" ma:default="..." ma:format="Dropdown" ma:internalName="Responsible">
      <xsd:simpleType>
        <xsd:restriction base="dms:Text">
          <xsd:maxLength value="80"/>
        </xsd:restriction>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PhotoSelectionforfrontcover" ma:index="22" nillable="true" ma:displayName="Photo Selection for front cover" ma:default="Option 1" ma:format="Dropdown" ma:internalName="PhotoSelectionforfrontcover">
      <xsd:simpleType>
        <xsd:restriction base="dms:Text">
          <xsd:maxLength value="255"/>
        </xsd:restriction>
      </xsd:simpleType>
    </xsd:element>
    <xsd:element name="DOI" ma:index="23" nillable="true" ma:displayName="DOI" ma:format="Hyperlink" ma:internalName="DOI">
      <xsd:complexType>
        <xsd:complexContent>
          <xsd:extension base="dms:URL">
            <xsd:sequence>
              <xsd:element name="Url" type="dms:ValidUrl" minOccurs="0" nillable="true"/>
              <xsd:element name="Description" type="xsd:string" nillable="true"/>
            </xsd:sequence>
          </xsd:extension>
        </xsd:complexContent>
      </xsd:complex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f77b169b-7464-4c14-89c9-ab876efcba0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044b625-83bc-47a4-b700-31dc389e64e1"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26" nillable="true" ma:displayName="Taxonomy Catch All Column" ma:hidden="true" ma:list="{94516944-4a8b-47d4-8e0a-843066b1e1c7}" ma:internalName="TaxCatchAll" ma:showField="CatchAllData" ma:web="2044b625-83bc-47a4-b700-31dc389e64e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E07B82-621B-4920-AE5F-BE9ACAD4BB07}">
  <ds:schemaRefs>
    <ds:schemaRef ds:uri="2044b625-83bc-47a4-b700-31dc389e64e1"/>
    <ds:schemaRef ds:uri="86c4cae0-a175-4f14-ab13-eac5934823a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E12E4253-2E8F-44FD-A912-3F8E1551D177}">
  <ds:schemaRefs>
    <ds:schemaRef ds:uri="http://schemas.microsoft.com/sharepoint/v3/contenttype/forms"/>
  </ds:schemaRefs>
</ds:datastoreItem>
</file>

<file path=customXml/itemProps3.xml><?xml version="1.0" encoding="utf-8"?>
<ds:datastoreItem xmlns:ds="http://schemas.openxmlformats.org/officeDocument/2006/customXml" ds:itemID="{9768BA49-E8E3-4E39-8CC5-A0E9B1C2BD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c4cae0-a175-4f14-ab13-eac5934823ac"/>
    <ds:schemaRef ds:uri="2044b625-83bc-47a4-b700-31dc389e64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1048</TotalTime>
  <Words>6572</Words>
  <Application>Microsoft Macintosh PowerPoint</Application>
  <PresentationFormat>Widescreen</PresentationFormat>
  <Paragraphs>600</Paragraphs>
  <Slides>34</Slides>
  <Notes>34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34</vt:i4>
      </vt:variant>
    </vt:vector>
  </HeadingPairs>
  <TitlesOfParts>
    <vt:vector size="44" baseType="lpstr">
      <vt:lpstr>Arial</vt:lpstr>
      <vt:lpstr>Arial</vt:lpstr>
      <vt:lpstr>Calibri</vt:lpstr>
      <vt:lpstr>Calibri Light</vt:lpstr>
      <vt:lpstr>Fira Sans</vt:lpstr>
      <vt:lpstr>Fira Sans Medium</vt:lpstr>
      <vt:lpstr>Lato</vt:lpstr>
      <vt:lpstr>Wingdings</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zahra amirzada</dc:creator>
  <cp:lastModifiedBy>Esmee Kooijman</cp:lastModifiedBy>
  <cp:revision>446</cp:revision>
  <dcterms:created xsi:type="dcterms:W3CDTF">2021-11-30T11:10:05Z</dcterms:created>
  <dcterms:modified xsi:type="dcterms:W3CDTF">2022-11-03T13:36:04Z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0x0101001AA8B3D87ABDAA4C9BC49529F3A115E2</vt:lpwstr>
  </property>
  <property fmtid="{D5CDD505-2E9C-101B-9397-08002B2CF9AE}" pid="3" name="MediaServiceImageTags">
    <vt:lpwstr/>
  </property>
</Properties>
</file>